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56" r:id="rId2"/>
    <p:sldId id="330" r:id="rId3"/>
    <p:sldId id="331" r:id="rId4"/>
    <p:sldId id="332" r:id="rId5"/>
    <p:sldId id="333" r:id="rId6"/>
    <p:sldId id="329" r:id="rId7"/>
    <p:sldId id="287" r:id="rId8"/>
    <p:sldId id="288" r:id="rId9"/>
    <p:sldId id="289" r:id="rId10"/>
    <p:sldId id="290" r:id="rId11"/>
    <p:sldId id="305" r:id="rId12"/>
    <p:sldId id="306" r:id="rId13"/>
    <p:sldId id="291" r:id="rId14"/>
    <p:sldId id="292" r:id="rId15"/>
    <p:sldId id="293" r:id="rId16"/>
    <p:sldId id="294" r:id="rId17"/>
    <p:sldId id="295" r:id="rId18"/>
    <p:sldId id="296" r:id="rId19"/>
    <p:sldId id="297" r:id="rId20"/>
    <p:sldId id="298" r:id="rId21"/>
    <p:sldId id="299" r:id="rId22"/>
    <p:sldId id="300" r:id="rId23"/>
    <p:sldId id="301" r:id="rId24"/>
    <p:sldId id="302" r:id="rId25"/>
    <p:sldId id="303" r:id="rId26"/>
    <p:sldId id="304" r:id="rId27"/>
    <p:sldId id="307" r:id="rId28"/>
    <p:sldId id="257" r:id="rId29"/>
    <p:sldId id="258" r:id="rId30"/>
    <p:sldId id="265" r:id="rId31"/>
    <p:sldId id="259" r:id="rId32"/>
    <p:sldId id="308" r:id="rId33"/>
    <p:sldId id="309" r:id="rId34"/>
    <p:sldId id="310" r:id="rId35"/>
    <p:sldId id="260" r:id="rId36"/>
    <p:sldId id="261" r:id="rId37"/>
    <p:sldId id="266" r:id="rId38"/>
    <p:sldId id="262" r:id="rId39"/>
    <p:sldId id="263" r:id="rId40"/>
    <p:sldId id="264" r:id="rId41"/>
    <p:sldId id="286" r:id="rId42"/>
    <p:sldId id="311" r:id="rId43"/>
    <p:sldId id="312" r:id="rId44"/>
    <p:sldId id="313" r:id="rId45"/>
    <p:sldId id="314" r:id="rId46"/>
    <p:sldId id="315" r:id="rId47"/>
    <p:sldId id="316" r:id="rId48"/>
    <p:sldId id="317" r:id="rId49"/>
    <p:sldId id="318" r:id="rId50"/>
    <p:sldId id="319" r:id="rId51"/>
    <p:sldId id="324" r:id="rId52"/>
    <p:sldId id="320" r:id="rId53"/>
    <p:sldId id="321" r:id="rId54"/>
    <p:sldId id="322" r:id="rId55"/>
    <p:sldId id="323" r:id="rId56"/>
    <p:sldId id="325" r:id="rId57"/>
    <p:sldId id="326" r:id="rId58"/>
    <p:sldId id="327" r:id="rId59"/>
    <p:sldId id="328" r:id="rId6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C52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62327" autoAdjust="0"/>
  </p:normalViewPr>
  <p:slideViewPr>
    <p:cSldViewPr snapToGrid="0">
      <p:cViewPr varScale="1">
        <p:scale>
          <a:sx n="67" d="100"/>
          <a:sy n="67" d="100"/>
        </p:scale>
        <p:origin x="228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notesMaster" Target="notesMasters/notesMaster1.xml"/><Relationship Id="rId62"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D1833E-B724-4DF4-9DBB-0CBD595DCF17}" type="datetimeFigureOut">
              <a:rPr lang="zh-CN" altLang="en-US" smtClean="0"/>
              <a:t>2017/11/29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70BB68-66B3-48FE-BAF9-5EE4519B3FE3}" type="slidenum">
              <a:rPr lang="zh-CN" altLang="en-US" smtClean="0"/>
              <a:t>‹#›</a:t>
            </a:fld>
            <a:endParaRPr lang="zh-CN" altLang="en-US"/>
          </a:p>
        </p:txBody>
      </p:sp>
    </p:spTree>
    <p:extLst>
      <p:ext uri="{BB962C8B-B14F-4D97-AF65-F5344CB8AC3E}">
        <p14:creationId xmlns:p14="http://schemas.microsoft.com/office/powerpoint/2010/main" val="3295202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zh.wikipedia.org/wiki/%E7%BB%B4%E5%9F%BA%E8%A7%A3%E5%AF%86%E6%B3%84%E9%9C%B2%E7%BE%8E%E5%9B%BD%E5%A4%96%E4%BA%A4%E7%94%B5%E6%8A%A5%E4%BA%8B%E4%BB%B6" TargetMode="External"/><Relationship Id="rId4" Type="http://schemas.openxmlformats.org/officeDocument/2006/relationships/hyperlink" Target="https://zh.wikipedia.org/wiki/%E5%90%89%E4%BD%8D%E5%85%83%E7%B5%84" TargetMode="External"/><Relationship Id="rId5" Type="http://schemas.openxmlformats.org/officeDocument/2006/relationships/hyperlink" Target="https://zh.wikipedia.org/wiki/%E9%9B%A2%E5%B2%B8%E8%A7%A3%E5%AF%86" TargetMode="External"/><Relationship Id="rId6" Type="http://schemas.openxmlformats.org/officeDocument/2006/relationships/hyperlink" Target="https://zh.wikipedia.org/w/index.php?title=%E5%8D%A2%E6%A3%AE%E5%A0%A1%E6%B3%84%E5%AF%86%E4%BA%8B%E4%BB%B6&amp;action=edit&amp;redlink=1" TargetMode="External"/><Relationship Id="rId7" Type="http://schemas.openxmlformats.org/officeDocument/2006/relationships/hyperlink" Target="https://zh.wikipedia.org/w/index.php?title=%E7%91%9E%E5%A3%AB%E6%B3%84%E5%AF%86%E4%BA%8B%E4%BB%B6&amp;action=edit&amp;redlink=1" TargetMode="External"/><Relationship Id="rId8" Type="http://schemas.openxmlformats.org/officeDocument/2006/relationships/hyperlink" Target="https://zh.wikipedia.org/wiki/%E5%B7%B4%E6%8B%BF%E9%A6%AC%E6%96%87%E4%BB%B6#cite_note-szabout-1" TargetMode="External"/><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en-US" altLang="zh-CN" sz="1200" b="0" i="0" kern="1200" dirty="0" smtClean="0">
                <a:solidFill>
                  <a:schemeClr val="tx1"/>
                </a:solidFill>
                <a:effectLst/>
                <a:latin typeface="Arial" charset="0"/>
                <a:ea typeface="+mn-ea"/>
                <a:cs typeface="+mn-cs"/>
              </a:rPr>
              <a:t>8</a:t>
            </a:r>
            <a:r>
              <a:rPr lang="zh-CN" altLang="en-US" sz="1200" b="0" i="0" kern="1200" dirty="0" smtClean="0">
                <a:solidFill>
                  <a:schemeClr val="tx1"/>
                </a:solidFill>
                <a:effectLst/>
                <a:latin typeface="Arial" charset="0"/>
                <a:ea typeface="+mn-ea"/>
                <a:cs typeface="+mn-cs"/>
              </a:rPr>
              <a:t>月份</a:t>
            </a:r>
            <a:r>
              <a:rPr lang="en-US" altLang="zh-CN" sz="1200" b="0" i="0" kern="1200" dirty="0" smtClean="0">
                <a:solidFill>
                  <a:schemeClr val="tx1"/>
                </a:solidFill>
                <a:effectLst/>
                <a:latin typeface="Arial" charset="0"/>
                <a:ea typeface="+mn-ea"/>
                <a:cs typeface="+mn-cs"/>
              </a:rPr>
              <a:t>Shadow Brokers</a:t>
            </a:r>
            <a:r>
              <a:rPr lang="zh-CN" altLang="en-US" sz="1200" b="0" i="0" kern="1200" dirty="0" smtClean="0">
                <a:solidFill>
                  <a:schemeClr val="tx1"/>
                </a:solidFill>
                <a:effectLst/>
                <a:latin typeface="Arial" charset="0"/>
                <a:ea typeface="+mn-ea"/>
                <a:cs typeface="+mn-cs"/>
              </a:rPr>
              <a:t>放出了两波据称是</a:t>
            </a:r>
            <a:r>
              <a:rPr lang="en-US" altLang="zh-CN" sz="1200" b="0" i="0" kern="1200" dirty="0" smtClean="0">
                <a:solidFill>
                  <a:schemeClr val="tx1"/>
                </a:solidFill>
                <a:effectLst/>
                <a:latin typeface="Arial" charset="0"/>
                <a:ea typeface="+mn-ea"/>
                <a:cs typeface="+mn-cs"/>
              </a:rPr>
              <a:t>NSA</a:t>
            </a:r>
            <a:r>
              <a:rPr lang="zh-CN" altLang="en-US" sz="1200" b="0" i="0" kern="1200" dirty="0" smtClean="0">
                <a:solidFill>
                  <a:schemeClr val="tx1"/>
                </a:solidFill>
                <a:effectLst/>
                <a:latin typeface="Arial" charset="0"/>
                <a:ea typeface="+mn-ea"/>
                <a:cs typeface="+mn-cs"/>
              </a:rPr>
              <a:t>方程式内部的黑客工具，其中一波免费下载</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已得到专家确认，都城市可信，思科、</a:t>
            </a:r>
            <a:r>
              <a:rPr lang="en-US" altLang="zh-CN" sz="1200" b="0" i="0" kern="1200" dirty="0" smtClean="0">
                <a:solidFill>
                  <a:schemeClr val="tx1"/>
                </a:solidFill>
                <a:effectLst/>
                <a:latin typeface="Arial" charset="0"/>
                <a:ea typeface="+mn-ea"/>
                <a:cs typeface="+mn-cs"/>
              </a:rPr>
              <a:t>Juniper</a:t>
            </a:r>
            <a:r>
              <a:rPr lang="zh-CN" altLang="en-US" sz="1200" b="0" i="0" kern="1200" dirty="0" smtClean="0">
                <a:solidFill>
                  <a:schemeClr val="tx1"/>
                </a:solidFill>
                <a:effectLst/>
                <a:latin typeface="Arial" charset="0"/>
                <a:ea typeface="+mn-ea"/>
                <a:cs typeface="+mn-cs"/>
              </a:rPr>
              <a:t>等那段时间都因为这些漏洞而忙得团团转。但另一波收费工具，</a:t>
            </a:r>
            <a:r>
              <a:rPr lang="en-US" altLang="zh-CN" sz="1200" b="0" i="0" kern="1200" dirty="0" smtClean="0">
                <a:solidFill>
                  <a:schemeClr val="tx1"/>
                </a:solidFill>
                <a:effectLst/>
                <a:latin typeface="Arial" charset="0"/>
                <a:ea typeface="+mn-ea"/>
                <a:cs typeface="+mn-cs"/>
              </a:rPr>
              <a:t>100</a:t>
            </a:r>
            <a:r>
              <a:rPr lang="zh-CN" altLang="en-US" sz="1200" b="0" i="0" kern="1200" dirty="0" smtClean="0">
                <a:solidFill>
                  <a:schemeClr val="tx1"/>
                </a:solidFill>
                <a:effectLst/>
                <a:latin typeface="Arial" charset="0"/>
                <a:ea typeface="+mn-ea"/>
                <a:cs typeface="+mn-cs"/>
              </a:rPr>
              <a:t>万比特币的价格太过昂贵了，在当时的汇率相当于五亿六千八百万美金。</a:t>
            </a:r>
            <a:r>
              <a:rPr lang="en-US" altLang="zh-CN" sz="1200" b="0" i="0" kern="1200" dirty="0" smtClean="0">
                <a:solidFill>
                  <a:schemeClr val="tx1"/>
                </a:solidFill>
                <a:effectLst/>
                <a:latin typeface="Arial" charset="0"/>
                <a:ea typeface="+mn-ea"/>
                <a:cs typeface="+mn-cs"/>
              </a:rPr>
              <a:t>Shadow Brokers</a:t>
            </a:r>
            <a:r>
              <a:rPr lang="zh-CN" altLang="en-US" sz="1200" b="0" i="0" kern="1200" dirty="0" smtClean="0">
                <a:solidFill>
                  <a:schemeClr val="tx1"/>
                </a:solidFill>
                <a:effectLst/>
                <a:latin typeface="Arial" charset="0"/>
                <a:ea typeface="+mn-ea"/>
                <a:cs typeface="+mn-cs"/>
              </a:rPr>
              <a:t>自然没能如愿得到这么多钱。受挫的</a:t>
            </a:r>
            <a:r>
              <a:rPr lang="en-US" altLang="zh-CN" sz="1200" b="0" i="0" kern="1200" dirty="0" smtClean="0">
                <a:solidFill>
                  <a:schemeClr val="tx1"/>
                </a:solidFill>
                <a:effectLst/>
                <a:latin typeface="Arial" charset="0"/>
                <a:ea typeface="+mn-ea"/>
                <a:cs typeface="+mn-cs"/>
              </a:rPr>
              <a:t>Shadow Brokers</a:t>
            </a:r>
            <a:r>
              <a:rPr lang="zh-CN" altLang="en-US" sz="1200" b="0" i="0" kern="1200" dirty="0" smtClean="0">
                <a:solidFill>
                  <a:schemeClr val="tx1"/>
                </a:solidFill>
                <a:effectLst/>
                <a:latin typeface="Arial" charset="0"/>
                <a:ea typeface="+mn-ea"/>
                <a:cs typeface="+mn-cs"/>
              </a:rPr>
              <a:t>不久后恢复了斗志，在去年</a:t>
            </a:r>
            <a:r>
              <a:rPr lang="en-US" altLang="zh-CN" sz="1200" b="0" i="0" kern="1200" dirty="0" smtClean="0">
                <a:solidFill>
                  <a:schemeClr val="tx1"/>
                </a:solidFill>
                <a:effectLst/>
                <a:latin typeface="Arial" charset="0"/>
                <a:ea typeface="+mn-ea"/>
                <a:cs typeface="+mn-cs"/>
              </a:rPr>
              <a:t>10</a:t>
            </a:r>
            <a:r>
              <a:rPr lang="zh-CN" altLang="en-US" sz="1200" b="0" i="0" kern="1200" dirty="0" smtClean="0">
                <a:solidFill>
                  <a:schemeClr val="tx1"/>
                </a:solidFill>
                <a:effectLst/>
                <a:latin typeface="Arial" charset="0"/>
                <a:ea typeface="+mn-ea"/>
                <a:cs typeface="+mn-cs"/>
              </a:rPr>
              <a:t>月份的时候发起了第二波拍卖，这次的目标小了很多：</a:t>
            </a:r>
            <a:r>
              <a:rPr lang="en-US" altLang="zh-CN" sz="1200" b="0" i="0" kern="1200" dirty="0" smtClean="0">
                <a:solidFill>
                  <a:schemeClr val="tx1"/>
                </a:solidFill>
                <a:effectLst/>
                <a:latin typeface="Arial" charset="0"/>
                <a:ea typeface="+mn-ea"/>
                <a:cs typeface="+mn-cs"/>
              </a:rPr>
              <a:t>10000</a:t>
            </a:r>
            <a:r>
              <a:rPr lang="zh-CN" altLang="en-US" sz="1200" b="0" i="0" kern="1200" dirty="0" smtClean="0">
                <a:solidFill>
                  <a:schemeClr val="tx1"/>
                </a:solidFill>
                <a:effectLst/>
                <a:latin typeface="Arial" charset="0"/>
                <a:ea typeface="+mn-ea"/>
                <a:cs typeface="+mn-cs"/>
              </a:rPr>
              <a:t>比特币。然而还是失败了；后来又发起了一波尝试，依然以失败告终。</a:t>
            </a:r>
          </a:p>
          <a:p>
            <a:pPr latinLnBrk="1"/>
            <a:r>
              <a:rPr lang="en-US" altLang="zh-CN" sz="1200" b="0" i="0" kern="1200" dirty="0" smtClean="0">
                <a:solidFill>
                  <a:schemeClr val="tx1"/>
                </a:solidFill>
                <a:effectLst/>
                <a:latin typeface="Arial" charset="0"/>
                <a:ea typeface="+mn-ea"/>
                <a:cs typeface="+mn-cs"/>
              </a:rPr>
              <a:t>2016</a:t>
            </a:r>
            <a:r>
              <a:rPr lang="zh-CN" altLang="en-US" sz="1200" b="0" i="0" kern="1200" dirty="0" smtClean="0">
                <a:solidFill>
                  <a:schemeClr val="tx1"/>
                </a:solidFill>
                <a:effectLst/>
                <a:latin typeface="Arial" charset="0"/>
                <a:ea typeface="+mn-ea"/>
                <a:cs typeface="+mn-cs"/>
              </a:rPr>
              <a:t>年</a:t>
            </a:r>
            <a:r>
              <a:rPr lang="en-US" altLang="zh-CN" sz="1200" b="0" i="0" kern="1200" dirty="0" smtClean="0">
                <a:solidFill>
                  <a:schemeClr val="tx1"/>
                </a:solidFill>
                <a:effectLst/>
                <a:latin typeface="Arial" charset="0"/>
                <a:ea typeface="+mn-ea"/>
                <a:cs typeface="+mn-cs"/>
              </a:rPr>
              <a:t>12</a:t>
            </a:r>
            <a:r>
              <a:rPr lang="zh-CN" altLang="en-US" sz="1200" b="0" i="0" kern="1200" dirty="0" smtClean="0">
                <a:solidFill>
                  <a:schemeClr val="tx1"/>
                </a:solidFill>
                <a:effectLst/>
                <a:latin typeface="Arial" charset="0"/>
                <a:ea typeface="+mn-ea"/>
                <a:cs typeface="+mn-cs"/>
              </a:rPr>
              <a:t>月，</a:t>
            </a:r>
            <a:r>
              <a:rPr lang="en-US" altLang="zh-CN" sz="1200" b="0" i="0" kern="1200" dirty="0" smtClean="0">
                <a:solidFill>
                  <a:schemeClr val="tx1"/>
                </a:solidFill>
                <a:effectLst/>
                <a:latin typeface="Arial" charset="0"/>
                <a:ea typeface="+mn-ea"/>
                <a:cs typeface="+mn-cs"/>
              </a:rPr>
              <a:t>Shadow Brokers</a:t>
            </a:r>
            <a:r>
              <a:rPr lang="zh-CN" altLang="en-US" sz="1200" b="0" i="0" kern="1200" dirty="0" smtClean="0">
                <a:solidFill>
                  <a:schemeClr val="tx1"/>
                </a:solidFill>
                <a:effectLst/>
                <a:latin typeface="Arial" charset="0"/>
                <a:ea typeface="+mn-ea"/>
                <a:cs typeface="+mn-cs"/>
              </a:rPr>
              <a:t>还没死心，他们转投到</a:t>
            </a:r>
            <a:r>
              <a:rPr lang="en-US" altLang="zh-CN" sz="1200" b="0" i="0" kern="1200" dirty="0" err="1" smtClean="0">
                <a:solidFill>
                  <a:schemeClr val="tx1"/>
                </a:solidFill>
                <a:effectLst/>
                <a:latin typeface="Arial" charset="0"/>
                <a:ea typeface="+mn-ea"/>
                <a:cs typeface="+mn-cs"/>
              </a:rPr>
              <a:t>ZeroNet</a:t>
            </a:r>
            <a:r>
              <a:rPr lang="zh-CN" altLang="en-US" sz="1200" b="0" i="0" kern="1200" dirty="0" smtClean="0">
                <a:solidFill>
                  <a:schemeClr val="tx1"/>
                </a:solidFill>
                <a:effectLst/>
                <a:latin typeface="Arial" charset="0"/>
                <a:ea typeface="+mn-ea"/>
                <a:cs typeface="+mn-cs"/>
              </a:rPr>
              <a:t>平台公开售卖这些黑客工具包，每一个可利用漏洞和黑客工具都明码标价，总价格仅</a:t>
            </a:r>
            <a:r>
              <a:rPr lang="en-US" altLang="zh-CN" sz="1200" b="0" i="0" kern="1200" dirty="0" smtClean="0">
                <a:solidFill>
                  <a:schemeClr val="tx1"/>
                </a:solidFill>
                <a:effectLst/>
                <a:latin typeface="Arial" charset="0"/>
                <a:ea typeface="+mn-ea"/>
                <a:cs typeface="+mn-cs"/>
              </a:rPr>
              <a:t>1000</a:t>
            </a:r>
            <a:r>
              <a:rPr lang="zh-CN" altLang="en-US" sz="1200" b="0" i="0" kern="1200" dirty="0" smtClean="0">
                <a:solidFill>
                  <a:schemeClr val="tx1"/>
                </a:solidFill>
                <a:effectLst/>
                <a:latin typeface="Arial" charset="0"/>
                <a:ea typeface="+mn-ea"/>
                <a:cs typeface="+mn-cs"/>
              </a:rPr>
              <a:t>比特币。（约</a:t>
            </a:r>
            <a:r>
              <a:rPr lang="en-US" altLang="zh-CN" sz="1200" b="0" i="0" kern="1200" dirty="0" smtClean="0">
                <a:solidFill>
                  <a:schemeClr val="tx1"/>
                </a:solidFill>
                <a:effectLst/>
                <a:latin typeface="Arial" charset="0"/>
                <a:ea typeface="+mn-ea"/>
                <a:cs typeface="+mn-cs"/>
              </a:rPr>
              <a:t>80</a:t>
            </a:r>
            <a:r>
              <a:rPr lang="zh-CN" altLang="en-US" sz="1200" b="0" i="0" kern="1200" dirty="0" smtClean="0">
                <a:solidFill>
                  <a:schemeClr val="tx1"/>
                </a:solidFill>
                <a:effectLst/>
                <a:latin typeface="Arial" charset="0"/>
                <a:ea typeface="+mn-ea"/>
                <a:cs typeface="+mn-cs"/>
              </a:rPr>
              <a:t>万美金）</a:t>
            </a:r>
          </a:p>
          <a:p>
            <a:pPr latinLnBrk="1"/>
            <a:r>
              <a:rPr lang="zh-CN" altLang="en-US" sz="1200" b="0" i="0" kern="1200" dirty="0" smtClean="0">
                <a:solidFill>
                  <a:schemeClr val="tx1"/>
                </a:solidFill>
                <a:effectLst/>
                <a:latin typeface="Arial" charset="0"/>
                <a:ea typeface="+mn-ea"/>
                <a:cs typeface="+mn-cs"/>
              </a:rPr>
              <a:t>上周六，</a:t>
            </a:r>
            <a:r>
              <a:rPr lang="en-US" altLang="zh-CN" sz="1200" b="0" i="0" kern="1200" dirty="0" smtClean="0">
                <a:solidFill>
                  <a:schemeClr val="tx1"/>
                </a:solidFill>
                <a:effectLst/>
                <a:latin typeface="Arial" charset="0"/>
                <a:ea typeface="+mn-ea"/>
                <a:cs typeface="+mn-cs"/>
              </a:rPr>
              <a:t>Shadow Brokers</a:t>
            </a:r>
            <a:r>
              <a:rPr lang="zh-CN" altLang="en-US" sz="1200" b="0" i="0" kern="1200" dirty="0" smtClean="0">
                <a:solidFill>
                  <a:schemeClr val="tx1"/>
                </a:solidFill>
                <a:effectLst/>
                <a:latin typeface="Arial" charset="0"/>
                <a:ea typeface="+mn-ea"/>
                <a:cs typeface="+mn-cs"/>
              </a:rPr>
              <a:t>还发布了新工具包</a:t>
            </a:r>
            <a:r>
              <a:rPr lang="en-US" altLang="zh-CN" sz="1200" b="0" i="0" kern="1200" dirty="0" smtClean="0">
                <a:solidFill>
                  <a:schemeClr val="tx1"/>
                </a:solidFill>
                <a:effectLst/>
                <a:latin typeface="Arial" charset="0"/>
                <a:ea typeface="+mn-ea"/>
                <a:cs typeface="+mn-cs"/>
              </a:rPr>
              <a:t>——“Windows Warez”</a:t>
            </a:r>
            <a:r>
              <a:rPr lang="zh-CN" altLang="en-US" sz="1200" b="0" i="0" kern="1200" dirty="0" smtClean="0">
                <a:solidFill>
                  <a:schemeClr val="tx1"/>
                </a:solidFill>
                <a:effectLst/>
                <a:latin typeface="Arial" charset="0"/>
                <a:ea typeface="+mn-ea"/>
                <a:cs typeface="+mn-cs"/>
              </a:rPr>
              <a:t>，据称可绕过市面上大多数杀毒工具。整个“</a:t>
            </a:r>
            <a:r>
              <a:rPr lang="en-US" altLang="zh-CN" sz="1200" b="0" i="0" kern="1200" dirty="0" smtClean="0">
                <a:solidFill>
                  <a:schemeClr val="tx1"/>
                </a:solidFill>
                <a:effectLst/>
                <a:latin typeface="Arial" charset="0"/>
                <a:ea typeface="+mn-ea"/>
                <a:cs typeface="+mn-cs"/>
              </a:rPr>
              <a:t>Windows Warez”</a:t>
            </a:r>
            <a:r>
              <a:rPr lang="zh-CN" altLang="en-US" sz="1200" b="0" i="0" kern="1200" dirty="0" smtClean="0">
                <a:solidFill>
                  <a:schemeClr val="tx1"/>
                </a:solidFill>
                <a:effectLst/>
                <a:latin typeface="Arial" charset="0"/>
                <a:ea typeface="+mn-ea"/>
                <a:cs typeface="+mn-cs"/>
              </a:rPr>
              <a:t>工具包售价</a:t>
            </a:r>
            <a:r>
              <a:rPr lang="en-US" altLang="zh-CN" sz="1200" b="0" i="0" kern="1200" dirty="0" smtClean="0">
                <a:solidFill>
                  <a:schemeClr val="tx1"/>
                </a:solidFill>
                <a:effectLst/>
                <a:latin typeface="Arial" charset="0"/>
                <a:ea typeface="+mn-ea"/>
                <a:cs typeface="+mn-cs"/>
              </a:rPr>
              <a:t>750</a:t>
            </a:r>
            <a:r>
              <a:rPr lang="zh-CN" altLang="en-US" sz="1200" b="0" i="0" kern="1200" dirty="0" smtClean="0">
                <a:solidFill>
                  <a:schemeClr val="tx1"/>
                </a:solidFill>
                <a:effectLst/>
                <a:latin typeface="Arial" charset="0"/>
                <a:ea typeface="+mn-ea"/>
                <a:cs typeface="+mn-cs"/>
              </a:rPr>
              <a:t>比特币，约</a:t>
            </a:r>
            <a:r>
              <a:rPr lang="en-US" altLang="zh-CN" sz="1200" b="0" i="0" kern="1200" dirty="0" smtClean="0">
                <a:solidFill>
                  <a:schemeClr val="tx1"/>
                </a:solidFill>
                <a:effectLst/>
                <a:latin typeface="Arial" charset="0"/>
                <a:ea typeface="+mn-ea"/>
                <a:cs typeface="+mn-cs"/>
              </a:rPr>
              <a:t>678,630</a:t>
            </a:r>
            <a:r>
              <a:rPr lang="zh-CN" altLang="en-US" sz="1200" b="0" i="0" kern="1200" dirty="0" smtClean="0">
                <a:solidFill>
                  <a:schemeClr val="tx1"/>
                </a:solidFill>
                <a:effectLst/>
                <a:latin typeface="Arial" charset="0"/>
                <a:ea typeface="+mn-ea"/>
                <a:cs typeface="+mn-cs"/>
              </a:rPr>
              <a:t>美金（从来也没便宜过）。</a:t>
            </a:r>
            <a:endParaRPr lang="en-US" altLang="zh-CN" sz="1200" b="0" i="0" kern="1200" dirty="0" smtClean="0">
              <a:solidFill>
                <a:schemeClr val="tx1"/>
              </a:solidFill>
              <a:effectLst/>
              <a:latin typeface="Arial" charset="0"/>
              <a:ea typeface="+mn-ea"/>
              <a:cs typeface="+mn-cs"/>
            </a:endParaRPr>
          </a:p>
          <a:p>
            <a:pPr latinLnBrk="1"/>
            <a:r>
              <a:rPr lang="en-US" altLang="zh-CN" sz="1200" b="0" i="0" kern="1200" dirty="0" smtClean="0">
                <a:solidFill>
                  <a:schemeClr val="tx1"/>
                </a:solidFill>
                <a:effectLst/>
                <a:latin typeface="Arial" charset="0"/>
                <a:ea typeface="+mn-ea"/>
                <a:cs typeface="+mn-cs"/>
              </a:rPr>
              <a:t>2017.1.14</a:t>
            </a:r>
            <a:r>
              <a:rPr lang="zh-CN" altLang="en-US" sz="1200" b="0" i="0" kern="1200" dirty="0" smtClean="0">
                <a:solidFill>
                  <a:schemeClr val="tx1"/>
                </a:solidFill>
                <a:effectLst/>
                <a:latin typeface="Arial" charset="0"/>
                <a:ea typeface="+mn-ea"/>
                <a:cs typeface="+mn-cs"/>
              </a:rPr>
              <a:t>，大致意思是他们无力售卖这些偷来的黑客工具和漏洞利用代码。</a:t>
            </a:r>
            <a:r>
              <a:rPr lang="en-US" altLang="zh-CN" sz="1200" b="0" i="0" kern="1200" dirty="0" smtClean="0">
                <a:solidFill>
                  <a:schemeClr val="tx1"/>
                </a:solidFill>
                <a:effectLst/>
                <a:latin typeface="Arial" charset="0"/>
                <a:ea typeface="+mn-ea"/>
                <a:cs typeface="+mn-cs"/>
              </a:rPr>
              <a:t>Shadow Brokers</a:t>
            </a:r>
            <a:r>
              <a:rPr lang="zh-CN" altLang="en-US" sz="1200" b="0" i="0" kern="1200" dirty="0" smtClean="0">
                <a:solidFill>
                  <a:schemeClr val="tx1"/>
                </a:solidFill>
                <a:effectLst/>
                <a:latin typeface="Arial" charset="0"/>
                <a:ea typeface="+mn-ea"/>
                <a:cs typeface="+mn-cs"/>
              </a:rPr>
              <a:t>认为继续公开售卖黑客工具这种行为太过危险，他们想要的只是尽快把工具卖掉转成现金，放出免费工具只是一种营销策略。</a:t>
            </a:r>
            <a:r>
              <a:rPr lang="en-US" altLang="zh-CN" sz="1200" b="0" i="0" kern="1200" dirty="0" smtClean="0">
                <a:solidFill>
                  <a:schemeClr val="tx1"/>
                </a:solidFill>
                <a:effectLst/>
                <a:latin typeface="Arial" charset="0"/>
                <a:ea typeface="+mn-ea"/>
                <a:cs typeface="+mn-cs"/>
              </a:rPr>
              <a:t>Shadow Brokers</a:t>
            </a:r>
            <a:r>
              <a:rPr lang="zh-CN" altLang="en-US" sz="1200" b="0" i="0" kern="1200" dirty="0" smtClean="0">
                <a:solidFill>
                  <a:schemeClr val="tx1"/>
                </a:solidFill>
                <a:effectLst/>
                <a:latin typeface="Arial" charset="0"/>
                <a:ea typeface="+mn-ea"/>
                <a:cs typeface="+mn-cs"/>
              </a:rPr>
              <a:t>还给有兴趣的买家留了一扇门</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他们的比特币钱包，当钱包收集满</a:t>
            </a:r>
            <a:r>
              <a:rPr lang="en-US" altLang="zh-CN" sz="1200" b="0" i="0" kern="1200" dirty="0" smtClean="0">
                <a:solidFill>
                  <a:schemeClr val="tx1"/>
                </a:solidFill>
                <a:effectLst/>
                <a:latin typeface="Arial" charset="0"/>
                <a:ea typeface="+mn-ea"/>
                <a:cs typeface="+mn-cs"/>
              </a:rPr>
              <a:t>10000</a:t>
            </a:r>
            <a:r>
              <a:rPr lang="zh-CN" altLang="en-US" sz="1200" b="0" i="0" kern="1200" dirty="0" smtClean="0">
                <a:solidFill>
                  <a:schemeClr val="tx1"/>
                </a:solidFill>
                <a:effectLst/>
                <a:latin typeface="Arial" charset="0"/>
                <a:ea typeface="+mn-ea"/>
                <a:cs typeface="+mn-cs"/>
              </a:rPr>
              <a:t>个比特币的时候他们就将重出江湖</a:t>
            </a:r>
            <a:r>
              <a:rPr lang="en-US" altLang="zh-CN" sz="1200" b="0" i="0" kern="1200" dirty="0" smtClean="0">
                <a:solidFill>
                  <a:schemeClr val="tx1"/>
                </a:solidFill>
                <a:effectLst/>
                <a:latin typeface="Arial" charset="0"/>
                <a:ea typeface="+mn-ea"/>
                <a:cs typeface="+mn-cs"/>
              </a:rPr>
              <a:t>…</a:t>
            </a:r>
          </a:p>
          <a:p>
            <a:pPr latinLnBrk="1"/>
            <a:r>
              <a:rPr lang="zh-CN" altLang="en-US" sz="1200" b="1" i="0" kern="1200" dirty="0" smtClean="0">
                <a:solidFill>
                  <a:schemeClr val="tx1"/>
                </a:solidFill>
                <a:effectLst/>
                <a:latin typeface="Arial" charset="0"/>
                <a:ea typeface="+mn-ea"/>
                <a:cs typeface="+mn-cs"/>
              </a:rPr>
              <a:t>离开之前，他们留下了最后的“遗产”</a:t>
            </a:r>
            <a:r>
              <a:rPr lang="en-US" altLang="zh-CN" sz="1200" b="1" i="0" kern="1200" dirty="0" smtClean="0">
                <a:solidFill>
                  <a:schemeClr val="tx1"/>
                </a:solidFill>
                <a:effectLst/>
                <a:latin typeface="Arial" charset="0"/>
                <a:ea typeface="+mn-ea"/>
                <a:cs typeface="+mn-cs"/>
              </a:rPr>
              <a:t>——</a:t>
            </a:r>
            <a:r>
              <a:rPr lang="zh-CN" altLang="en-US" sz="1200" b="1" i="0" kern="1200" dirty="0" smtClean="0">
                <a:solidFill>
                  <a:schemeClr val="tx1"/>
                </a:solidFill>
                <a:effectLst/>
                <a:latin typeface="Arial" charset="0"/>
                <a:ea typeface="+mn-ea"/>
                <a:cs typeface="+mn-cs"/>
              </a:rPr>
              <a:t>一个免费的工具包，内含个</a:t>
            </a:r>
            <a:r>
              <a:rPr lang="en-US" altLang="zh-CN" sz="1200" b="1" i="0" kern="1200" dirty="0" smtClean="0">
                <a:solidFill>
                  <a:schemeClr val="tx1"/>
                </a:solidFill>
                <a:effectLst/>
                <a:latin typeface="Arial" charset="0"/>
                <a:ea typeface="+mn-ea"/>
                <a:cs typeface="+mn-cs"/>
              </a:rPr>
              <a:t>58</a:t>
            </a:r>
            <a:r>
              <a:rPr lang="zh-CN" altLang="en-US" sz="1200" b="1" i="0" kern="1200" dirty="0" smtClean="0">
                <a:solidFill>
                  <a:schemeClr val="tx1"/>
                </a:solidFill>
                <a:effectLst/>
                <a:latin typeface="Arial" charset="0"/>
                <a:ea typeface="+mn-ea"/>
                <a:cs typeface="+mn-cs"/>
              </a:rPr>
              <a:t>个文件。这</a:t>
            </a:r>
            <a:r>
              <a:rPr lang="en-US" altLang="zh-CN" sz="1200" b="1" i="0" kern="1200" dirty="0" smtClean="0">
                <a:solidFill>
                  <a:schemeClr val="tx1"/>
                </a:solidFill>
                <a:effectLst/>
                <a:latin typeface="Arial" charset="0"/>
                <a:ea typeface="+mn-ea"/>
                <a:cs typeface="+mn-cs"/>
              </a:rPr>
              <a:t>58</a:t>
            </a:r>
            <a:r>
              <a:rPr lang="zh-CN" altLang="en-US" sz="1200" b="1" i="0" kern="1200" dirty="0" smtClean="0">
                <a:solidFill>
                  <a:schemeClr val="tx1"/>
                </a:solidFill>
                <a:effectLst/>
                <a:latin typeface="Arial" charset="0"/>
                <a:ea typeface="+mn-ea"/>
                <a:cs typeface="+mn-cs"/>
              </a:rPr>
              <a:t>个文件包括两个会被卡巴斯基报毒的文件</a:t>
            </a:r>
            <a:r>
              <a:rPr lang="en-US" altLang="zh-CN" sz="1200" b="1" i="0" kern="1200" dirty="0" err="1" smtClean="0">
                <a:solidFill>
                  <a:schemeClr val="tx1"/>
                </a:solidFill>
                <a:effectLst/>
                <a:latin typeface="Arial" charset="0"/>
                <a:ea typeface="+mn-ea"/>
                <a:cs typeface="+mn-cs"/>
              </a:rPr>
              <a:t>equationdrug.generic</a:t>
            </a:r>
            <a:r>
              <a:rPr lang="zh-CN" altLang="en-US" sz="1200" b="1" i="0" kern="1200" dirty="0" smtClean="0">
                <a:solidFill>
                  <a:schemeClr val="tx1"/>
                </a:solidFill>
                <a:effectLst/>
                <a:latin typeface="Arial" charset="0"/>
                <a:ea typeface="+mn-ea"/>
                <a:cs typeface="+mn-cs"/>
              </a:rPr>
              <a:t>和</a:t>
            </a:r>
            <a:r>
              <a:rPr lang="en-US" altLang="zh-CN" sz="1200" b="1" i="0" kern="1200" dirty="0" err="1" smtClean="0">
                <a:solidFill>
                  <a:schemeClr val="tx1"/>
                </a:solidFill>
                <a:effectLst/>
                <a:latin typeface="Arial" charset="0"/>
                <a:ea typeface="+mn-ea"/>
                <a:cs typeface="+mn-cs"/>
              </a:rPr>
              <a:t>equationdrug.k</a:t>
            </a:r>
            <a:r>
              <a:rPr lang="zh-CN" altLang="en-US" sz="1200" b="1" i="0" kern="1200" dirty="0" smtClean="0">
                <a:solidFill>
                  <a:schemeClr val="tx1"/>
                </a:solidFill>
                <a:effectLst/>
                <a:latin typeface="Arial" charset="0"/>
                <a:ea typeface="+mn-ea"/>
                <a:cs typeface="+mn-cs"/>
              </a:rPr>
              <a:t>，以及对应的</a:t>
            </a:r>
            <a:r>
              <a:rPr lang="en-US" altLang="zh-CN" sz="1200" b="1" i="0" kern="1200" dirty="0" smtClean="0">
                <a:solidFill>
                  <a:schemeClr val="tx1"/>
                </a:solidFill>
                <a:effectLst/>
                <a:latin typeface="Arial" charset="0"/>
                <a:ea typeface="+mn-ea"/>
                <a:cs typeface="+mn-cs"/>
              </a:rPr>
              <a:t>LP</a:t>
            </a:r>
            <a:r>
              <a:rPr lang="zh-CN" altLang="en-US" sz="1200" b="1" i="0" kern="1200" dirty="0" smtClean="0">
                <a:solidFill>
                  <a:schemeClr val="tx1"/>
                </a:solidFill>
                <a:effectLst/>
                <a:latin typeface="Arial" charset="0"/>
                <a:ea typeface="+mn-ea"/>
                <a:cs typeface="+mn-cs"/>
              </a:rPr>
              <a:t>文件。</a:t>
            </a:r>
            <a:endParaRPr lang="zh-CN" altLang="en-US" sz="1200" b="0" i="0" kern="1200" dirty="0" smtClean="0">
              <a:solidFill>
                <a:schemeClr val="tx1"/>
              </a:solidFill>
              <a:effectLst/>
              <a:latin typeface="Arial" charset="0"/>
              <a:ea typeface="+mn-ea"/>
              <a:cs typeface="+mn-cs"/>
            </a:endParaRPr>
          </a:p>
          <a:p>
            <a:pPr latinLnBrk="1"/>
            <a:endParaRPr lang="zh-CN" altLang="en-US" sz="1200" b="0" i="0" kern="1200" dirty="0" smtClean="0">
              <a:solidFill>
                <a:schemeClr val="tx1"/>
              </a:solidFill>
              <a:effectLst/>
              <a:latin typeface="Arial" charset="0"/>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37056C57-5209-445D-B314-32BFBF3E64AE}" type="slidenum">
              <a:rPr lang="de-DE" altLang="zh-CN" smtClean="0"/>
              <a:pPr>
                <a:defRPr/>
              </a:pPr>
              <a:t>10</a:t>
            </a:fld>
            <a:endParaRPr lang="de-DE" altLang="zh-CN"/>
          </a:p>
        </p:txBody>
      </p:sp>
    </p:spTree>
    <p:extLst>
      <p:ext uri="{BB962C8B-B14F-4D97-AF65-F5344CB8AC3E}">
        <p14:creationId xmlns:p14="http://schemas.microsoft.com/office/powerpoint/2010/main" val="111645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SWIFT</a:t>
            </a:r>
            <a:r>
              <a:rPr lang="zh-CN" altLang="en-US" dirty="0" smtClean="0"/>
              <a:t>“环球同业银行金融电讯协会”</a:t>
            </a:r>
            <a:endParaRPr lang="en-US" altLang="zh-CN" dirty="0" smtClean="0"/>
          </a:p>
          <a:p>
            <a:r>
              <a:rPr lang="en-US" altLang="zh-CN" dirty="0" smtClean="0"/>
              <a:t>SWIFT</a:t>
            </a:r>
            <a:r>
              <a:rPr lang="zh-CN" altLang="en-US" dirty="0" smtClean="0"/>
              <a:t>系统大劫案系列</a:t>
            </a:r>
            <a:endParaRPr lang="zh-CN" altLang="en-US" dirty="0"/>
          </a:p>
        </p:txBody>
      </p:sp>
      <p:sp>
        <p:nvSpPr>
          <p:cNvPr id="4" name="灯片编号占位符 3"/>
          <p:cNvSpPr>
            <a:spLocks noGrp="1"/>
          </p:cNvSpPr>
          <p:nvPr>
            <p:ph type="sldNum" sz="quarter" idx="10"/>
          </p:nvPr>
        </p:nvSpPr>
        <p:spPr/>
        <p:txBody>
          <a:bodyPr/>
          <a:lstStyle/>
          <a:p>
            <a:fld id="{2BAA0307-7856-423D-A543-992B9D354DB5}" type="slidenum">
              <a:rPr lang="zh-CN" altLang="en-US" smtClean="0"/>
              <a:t>26</a:t>
            </a:fld>
            <a:endParaRPr lang="zh-CN" altLang="en-US"/>
          </a:p>
        </p:txBody>
      </p:sp>
    </p:spTree>
    <p:extLst>
      <p:ext uri="{BB962C8B-B14F-4D97-AF65-F5344CB8AC3E}">
        <p14:creationId xmlns:p14="http://schemas.microsoft.com/office/powerpoint/2010/main" val="2805288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双</a:t>
            </a:r>
            <a:r>
              <a:rPr lang="en-US" altLang="zh-CN" sz="1200" b="0" i="0" kern="1200" dirty="0" smtClean="0">
                <a:solidFill>
                  <a:schemeClr val="tx1"/>
                </a:solidFill>
                <a:effectLst/>
                <a:latin typeface="+mn-lt"/>
                <a:ea typeface="+mn-ea"/>
                <a:cs typeface="+mn-cs"/>
              </a:rPr>
              <a:t>11</a:t>
            </a:r>
            <a:r>
              <a:rPr lang="zh-CN" altLang="en-US" sz="1200" b="0" i="0" kern="1200" dirty="0" smtClean="0">
                <a:solidFill>
                  <a:schemeClr val="tx1"/>
                </a:solidFill>
                <a:effectLst/>
                <a:latin typeface="+mn-lt"/>
                <a:ea typeface="+mn-ea"/>
                <a:cs typeface="+mn-cs"/>
              </a:rPr>
              <a:t>，不仅仅是购物者的狂欢，也是黑产的年度盛宴。</a:t>
            </a:r>
          </a:p>
          <a:p>
            <a:r>
              <a:rPr lang="zh-CN" altLang="en-US" sz="1200" b="0" i="0" kern="1200" dirty="0" smtClean="0">
                <a:solidFill>
                  <a:schemeClr val="tx1"/>
                </a:solidFill>
                <a:effectLst/>
                <a:latin typeface="+mn-lt"/>
                <a:ea typeface="+mn-ea"/>
                <a:cs typeface="+mn-cs"/>
              </a:rPr>
              <a:t/>
            </a:r>
            <a:br>
              <a:rPr lang="zh-CN" altLang="en-US" sz="1200" b="0" i="0" kern="1200" dirty="0" smtClean="0">
                <a:solidFill>
                  <a:schemeClr val="tx1"/>
                </a:solidFill>
                <a:effectLst/>
                <a:latin typeface="+mn-lt"/>
                <a:ea typeface="+mn-ea"/>
                <a:cs typeface="+mn-cs"/>
              </a:rPr>
            </a:br>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数十万撸货大军在双</a:t>
            </a:r>
            <a:r>
              <a:rPr lang="en-US" altLang="zh-CN" sz="1200" b="0" i="0" kern="1200" dirty="0" smtClean="0">
                <a:solidFill>
                  <a:schemeClr val="tx1"/>
                </a:solidFill>
                <a:effectLst/>
                <a:latin typeface="+mn-lt"/>
                <a:ea typeface="+mn-ea"/>
                <a:cs typeface="+mn-cs"/>
              </a:rPr>
              <a:t>11</a:t>
            </a:r>
            <a:r>
              <a:rPr lang="zh-CN" altLang="en-US" sz="1200" b="0" i="0" kern="1200" dirty="0" smtClean="0">
                <a:solidFill>
                  <a:schemeClr val="tx1"/>
                </a:solidFill>
                <a:effectLst/>
                <a:latin typeface="+mn-lt"/>
                <a:ea typeface="+mn-ea"/>
                <a:cs typeface="+mn-cs"/>
              </a:rPr>
              <a:t>这一天疯狂汇聚，抢夺优惠券、秒杀特价货物，日入十万。</a:t>
            </a:r>
            <a:br>
              <a:rPr lang="zh-CN" altLang="en-US" sz="1200" b="0" i="0" kern="1200" dirty="0" smtClean="0">
                <a:solidFill>
                  <a:schemeClr val="tx1"/>
                </a:solidFill>
                <a:effectLst/>
                <a:latin typeface="+mn-lt"/>
                <a:ea typeface="+mn-ea"/>
                <a:cs typeface="+mn-cs"/>
              </a:rPr>
            </a:br>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而这条产业链中，还有大量人员配合：</a:t>
            </a: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卡商新注册了数百万个电商平台账号，提供了弹药；黑客开发“抢货软件”，秒杀优惠，提供了武器；</a:t>
            </a: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“今年黑灰产动静之大，涉及人之多，远超前几年”，业内人士称，这些“返利”、“促销”，被黑产分食殆尽。</a:t>
            </a: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据统计，今年“双</a:t>
            </a:r>
            <a:r>
              <a:rPr lang="en-US" altLang="zh-CN" sz="1200" b="0" i="0" kern="1200" dirty="0" smtClean="0">
                <a:solidFill>
                  <a:schemeClr val="tx1"/>
                </a:solidFill>
                <a:effectLst/>
                <a:latin typeface="+mn-lt"/>
                <a:ea typeface="+mn-ea"/>
                <a:cs typeface="+mn-cs"/>
              </a:rPr>
              <a:t>11”</a:t>
            </a:r>
            <a:r>
              <a:rPr lang="zh-CN" altLang="en-US" sz="1200" b="0" i="0" kern="1200" dirty="0" smtClean="0">
                <a:solidFill>
                  <a:schemeClr val="tx1"/>
                </a:solidFill>
                <a:effectLst/>
                <a:latin typeface="+mn-lt"/>
                <a:ea typeface="+mn-ea"/>
                <a:cs typeface="+mn-cs"/>
              </a:rPr>
              <a:t>全网总销售额达</a:t>
            </a:r>
            <a:r>
              <a:rPr lang="en-US" altLang="zh-CN" sz="1200" b="0" i="0" kern="1200" dirty="0" smtClean="0">
                <a:solidFill>
                  <a:schemeClr val="tx1"/>
                </a:solidFill>
                <a:effectLst/>
                <a:latin typeface="+mn-lt"/>
                <a:ea typeface="+mn-ea"/>
                <a:cs typeface="+mn-cs"/>
              </a:rPr>
              <a:t>2539.7</a:t>
            </a:r>
            <a:r>
              <a:rPr lang="zh-CN" altLang="en-US" sz="1200" b="0" i="0" kern="1200" dirty="0" smtClean="0">
                <a:solidFill>
                  <a:schemeClr val="tx1"/>
                </a:solidFill>
                <a:effectLst/>
                <a:latin typeface="+mn-lt"/>
                <a:ea typeface="+mn-ea"/>
                <a:cs typeface="+mn-cs"/>
              </a:rPr>
              <a:t>亿元，而这惊人的数字背后，有多少是黑灰产的贡献？</a:t>
            </a:r>
          </a:p>
          <a:p>
            <a:endParaRPr lang="zh-CN" altLang="en-US" dirty="0"/>
          </a:p>
        </p:txBody>
      </p:sp>
      <p:sp>
        <p:nvSpPr>
          <p:cNvPr id="4" name="灯片编号占位符 3"/>
          <p:cNvSpPr>
            <a:spLocks noGrp="1"/>
          </p:cNvSpPr>
          <p:nvPr>
            <p:ph type="sldNum" sz="quarter" idx="10"/>
          </p:nvPr>
        </p:nvSpPr>
        <p:spPr/>
        <p:txBody>
          <a:bodyPr/>
          <a:lstStyle/>
          <a:p>
            <a:fld id="{8870BB68-66B3-48FE-BAF9-5EE4519B3FE3}" type="slidenum">
              <a:rPr lang="zh-CN" altLang="en-US" smtClean="0"/>
              <a:t>28</a:t>
            </a:fld>
            <a:endParaRPr lang="zh-CN" altLang="en-US"/>
          </a:p>
        </p:txBody>
      </p:sp>
    </p:spTree>
    <p:extLst>
      <p:ext uri="{BB962C8B-B14F-4D97-AF65-F5344CB8AC3E}">
        <p14:creationId xmlns:p14="http://schemas.microsoft.com/office/powerpoint/2010/main" val="16640156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10</a:t>
            </a:r>
            <a:r>
              <a:rPr lang="zh-CN" altLang="en-US" sz="1200" b="0" i="0" kern="1200" dirty="0" smtClean="0">
                <a:solidFill>
                  <a:schemeClr val="tx1"/>
                </a:solidFill>
                <a:effectLst/>
                <a:latin typeface="+mn-lt"/>
                <a:ea typeface="+mn-ea"/>
                <a:cs typeface="+mn-cs"/>
              </a:rPr>
              <a:t>号晚，剁手党填满了购物车，严阵以待，只等凌晨的钟声敲响。</a:t>
            </a:r>
          </a:p>
          <a:p>
            <a:r>
              <a:rPr lang="zh-CN" altLang="en-US" sz="1200" b="0" i="0" kern="1200" dirty="0" smtClean="0">
                <a:solidFill>
                  <a:schemeClr val="tx1"/>
                </a:solidFill>
                <a:effectLst/>
                <a:latin typeface="+mn-lt"/>
                <a:ea typeface="+mn-ea"/>
                <a:cs typeface="+mn-cs"/>
              </a:rPr>
              <a:t>而另一边，卡商</a:t>
            </a:r>
            <a:r>
              <a:rPr lang="en-US" altLang="zh-CN" sz="1200" b="0" i="0" kern="1200" dirty="0" smtClean="0">
                <a:solidFill>
                  <a:schemeClr val="tx1"/>
                </a:solidFill>
                <a:effectLst/>
                <a:latin typeface="+mn-lt"/>
                <a:ea typeface="+mn-ea"/>
                <a:cs typeface="+mn-cs"/>
              </a:rPr>
              <a:t>TT</a:t>
            </a:r>
            <a:r>
              <a:rPr lang="zh-CN" altLang="en-US" sz="1200" b="0" i="0" kern="1200" dirty="0" smtClean="0">
                <a:solidFill>
                  <a:schemeClr val="tx1"/>
                </a:solidFill>
                <a:effectLst/>
                <a:latin typeface="+mn-lt"/>
                <a:ea typeface="+mn-ea"/>
                <a:cs typeface="+mn-cs"/>
              </a:rPr>
              <a:t>也在紧锣密鼓地准备。</a:t>
            </a:r>
          </a:p>
          <a:p>
            <a:r>
              <a:rPr lang="zh-CN" altLang="en-US" sz="1200" b="0" i="0" kern="1200" dirty="0" smtClean="0">
                <a:solidFill>
                  <a:schemeClr val="tx1"/>
                </a:solidFill>
                <a:effectLst/>
                <a:latin typeface="+mn-lt"/>
                <a:ea typeface="+mn-ea"/>
                <a:cs typeface="+mn-cs"/>
              </a:rPr>
              <a:t>双</a:t>
            </a:r>
            <a:r>
              <a:rPr lang="en-US" altLang="zh-CN" sz="1200" b="0" i="0" kern="1200" dirty="0" smtClean="0">
                <a:solidFill>
                  <a:schemeClr val="tx1"/>
                </a:solidFill>
                <a:effectLst/>
                <a:latin typeface="+mn-lt"/>
                <a:ea typeface="+mn-ea"/>
                <a:cs typeface="+mn-cs"/>
              </a:rPr>
              <a:t>11</a:t>
            </a:r>
            <a:r>
              <a:rPr lang="zh-CN" altLang="en-US" sz="1200" b="0" i="0" kern="1200" dirty="0" smtClean="0">
                <a:solidFill>
                  <a:schemeClr val="tx1"/>
                </a:solidFill>
                <a:effectLst/>
                <a:latin typeface="+mn-lt"/>
                <a:ea typeface="+mn-ea"/>
                <a:cs typeface="+mn-cs"/>
              </a:rPr>
              <a:t>前一个月，是卡商一年中最忙碌的日子，却是赚钱最丰厚的时间段，被称为“黄金十月”。</a:t>
            </a:r>
          </a:p>
          <a:p>
            <a:r>
              <a:rPr lang="zh-CN" altLang="en-US" sz="1200" b="0" i="0" kern="1200" dirty="0" smtClean="0">
                <a:solidFill>
                  <a:schemeClr val="tx1"/>
                </a:solidFill>
                <a:effectLst/>
                <a:latin typeface="+mn-lt"/>
                <a:ea typeface="+mn-ea"/>
                <a:cs typeface="+mn-cs"/>
              </a:rPr>
              <a:t>卡商，是手中握有大量电话卡的人，他们为了保证卡随时在线，将其养在“猫池”中。</a:t>
            </a:r>
          </a:p>
          <a:p>
            <a:r>
              <a:rPr lang="zh-CN" altLang="en-US" sz="1200" b="0" i="0" kern="1200" dirty="0" smtClean="0">
                <a:solidFill>
                  <a:schemeClr val="tx1"/>
                </a:solidFill>
                <a:effectLst/>
                <a:latin typeface="+mn-lt"/>
                <a:ea typeface="+mn-ea"/>
                <a:cs typeface="+mn-cs"/>
              </a:rPr>
              <a:t>这些号码可以批量注册电商平台账号，可以接收验证码，甚至可以识别“语音验证码”。</a:t>
            </a:r>
          </a:p>
          <a:p>
            <a:r>
              <a:rPr lang="zh-CN" altLang="en-US" sz="1200" b="0" i="0" kern="1200" dirty="0" smtClean="0">
                <a:solidFill>
                  <a:schemeClr val="tx1"/>
                </a:solidFill>
                <a:effectLst/>
                <a:latin typeface="+mn-lt"/>
                <a:ea typeface="+mn-ea"/>
                <a:cs typeface="+mn-cs"/>
              </a:rPr>
              <a:t>在短短一个月时间内，</a:t>
            </a:r>
            <a:r>
              <a:rPr lang="en-US" altLang="zh-CN" sz="1200" b="0" i="0" kern="1200" dirty="0" smtClean="0">
                <a:solidFill>
                  <a:schemeClr val="tx1"/>
                </a:solidFill>
                <a:effectLst/>
                <a:latin typeface="+mn-lt"/>
                <a:ea typeface="+mn-ea"/>
                <a:cs typeface="+mn-cs"/>
              </a:rPr>
              <a:t>TT</a:t>
            </a:r>
            <a:r>
              <a:rPr lang="zh-CN" altLang="en-US" sz="1200" b="0" i="0" kern="1200" dirty="0" smtClean="0">
                <a:solidFill>
                  <a:schemeClr val="tx1"/>
                </a:solidFill>
                <a:effectLst/>
                <a:latin typeface="+mn-lt"/>
                <a:ea typeface="+mn-ea"/>
                <a:cs typeface="+mn-cs"/>
              </a:rPr>
              <a:t>在自己</a:t>
            </a:r>
            <a:r>
              <a:rPr lang="en-US" altLang="zh-CN" sz="1200" b="0" i="0" kern="1200" dirty="0" smtClean="0">
                <a:solidFill>
                  <a:schemeClr val="tx1"/>
                </a:solidFill>
                <a:effectLst/>
                <a:latin typeface="+mn-lt"/>
                <a:ea typeface="+mn-ea"/>
                <a:cs typeface="+mn-cs"/>
              </a:rPr>
              <a:t>10</a:t>
            </a:r>
            <a:r>
              <a:rPr lang="zh-CN" altLang="en-US" sz="1200" b="0" i="0" kern="1200" dirty="0" smtClean="0">
                <a:solidFill>
                  <a:schemeClr val="tx1"/>
                </a:solidFill>
                <a:effectLst/>
                <a:latin typeface="+mn-lt"/>
                <a:ea typeface="+mn-ea"/>
                <a:cs typeface="+mn-cs"/>
              </a:rPr>
              <a:t>平米的小作坊中，持续申请了数万个账号，一个电话号码可以反复利用，同时注册多个电商平台账号。</a:t>
            </a:r>
          </a:p>
          <a:p>
            <a:r>
              <a:rPr lang="zh-CN" altLang="en-US" sz="1200" b="0" i="0" kern="1200" dirty="0" smtClean="0">
                <a:solidFill>
                  <a:schemeClr val="tx1"/>
                </a:solidFill>
                <a:effectLst/>
                <a:latin typeface="+mn-lt"/>
                <a:ea typeface="+mn-ea"/>
                <a:cs typeface="+mn-cs"/>
              </a:rPr>
              <a:t>注册账号的目的，就是为了去电商平台抢优惠券和特价货物。</a:t>
            </a:r>
          </a:p>
          <a:p>
            <a:r>
              <a:rPr lang="zh-CN" altLang="en-US" sz="1200" b="0" i="0" kern="1200" dirty="0" smtClean="0">
                <a:solidFill>
                  <a:schemeClr val="tx1"/>
                </a:solidFill>
                <a:effectLst/>
                <a:latin typeface="+mn-lt"/>
                <a:ea typeface="+mn-ea"/>
                <a:cs typeface="+mn-cs"/>
              </a:rPr>
              <a:t>“账号新鲜出炉后，我们就开始到各大黑产群中销售”，</a:t>
            </a:r>
            <a:r>
              <a:rPr lang="en-US" altLang="zh-CN" sz="1200" b="0" i="0" kern="1200" dirty="0" smtClean="0">
                <a:solidFill>
                  <a:schemeClr val="tx1"/>
                </a:solidFill>
                <a:effectLst/>
                <a:latin typeface="+mn-lt"/>
                <a:ea typeface="+mn-ea"/>
                <a:cs typeface="+mn-cs"/>
              </a:rPr>
              <a:t>TT</a:t>
            </a:r>
            <a:r>
              <a:rPr lang="zh-CN" altLang="en-US" sz="1200" b="0" i="0" kern="1200" dirty="0" smtClean="0">
                <a:solidFill>
                  <a:schemeClr val="tx1"/>
                </a:solidFill>
                <a:effectLst/>
                <a:latin typeface="+mn-lt"/>
                <a:ea typeface="+mn-ea"/>
                <a:cs typeface="+mn-cs"/>
              </a:rPr>
              <a:t>称，卡商手头的货，是产业链的源头，非常抢手，在黑产群里通常是“一呼百应”。</a:t>
            </a:r>
          </a:p>
          <a:p>
            <a:r>
              <a:rPr lang="zh-CN" altLang="en-US" sz="1200" b="0" i="0" kern="1200" dirty="0" smtClean="0">
                <a:solidFill>
                  <a:schemeClr val="tx1"/>
                </a:solidFill>
                <a:effectLst/>
                <a:latin typeface="+mn-lt"/>
                <a:ea typeface="+mn-ea"/>
                <a:cs typeface="+mn-cs"/>
              </a:rPr>
              <a:t>很多黑产会主动来寻求“卡商爸爸”合作。</a:t>
            </a:r>
          </a:p>
          <a:p>
            <a:r>
              <a:rPr lang="zh-CN" altLang="en-US" sz="1200" b="0" i="0" kern="1200" dirty="0" smtClean="0">
                <a:solidFill>
                  <a:schemeClr val="tx1"/>
                </a:solidFill>
                <a:effectLst/>
                <a:latin typeface="+mn-lt"/>
                <a:ea typeface="+mn-ea"/>
                <a:cs typeface="+mn-cs"/>
              </a:rPr>
              <a:t>一个月的时间，</a:t>
            </a:r>
            <a:r>
              <a:rPr lang="en-US" altLang="zh-CN" sz="1200" b="0" i="0" kern="1200" dirty="0" smtClean="0">
                <a:solidFill>
                  <a:schemeClr val="tx1"/>
                </a:solidFill>
                <a:effectLst/>
                <a:latin typeface="+mn-lt"/>
                <a:ea typeface="+mn-ea"/>
                <a:cs typeface="+mn-cs"/>
              </a:rPr>
              <a:t>TT</a:t>
            </a:r>
            <a:r>
              <a:rPr lang="zh-CN" altLang="en-US" sz="1200" b="0" i="0" kern="1200" dirty="0" smtClean="0">
                <a:solidFill>
                  <a:schemeClr val="tx1"/>
                </a:solidFill>
                <a:effectLst/>
                <a:latin typeface="+mn-lt"/>
                <a:ea typeface="+mn-ea"/>
                <a:cs typeface="+mn-cs"/>
              </a:rPr>
              <a:t>靠卖账号，净赚十几万。</a:t>
            </a:r>
          </a:p>
          <a:p>
            <a:r>
              <a:rPr lang="zh-CN" altLang="en-US" sz="1200" b="0" i="0" kern="1200" dirty="0" smtClean="0">
                <a:solidFill>
                  <a:schemeClr val="tx1"/>
                </a:solidFill>
                <a:effectLst/>
                <a:latin typeface="+mn-lt"/>
                <a:ea typeface="+mn-ea"/>
                <a:cs typeface="+mn-cs"/>
              </a:rPr>
              <a:t>其实，</a:t>
            </a:r>
            <a:r>
              <a:rPr lang="en-US" altLang="zh-CN" sz="1200" b="0" i="0" kern="1200" dirty="0" smtClean="0">
                <a:solidFill>
                  <a:schemeClr val="tx1"/>
                </a:solidFill>
                <a:effectLst/>
                <a:latin typeface="+mn-lt"/>
                <a:ea typeface="+mn-ea"/>
                <a:cs typeface="+mn-cs"/>
              </a:rPr>
              <a:t>TT</a:t>
            </a:r>
            <a:r>
              <a:rPr lang="zh-CN" altLang="en-US" sz="1200" b="0" i="0" kern="1200" dirty="0" smtClean="0">
                <a:solidFill>
                  <a:schemeClr val="tx1"/>
                </a:solidFill>
                <a:effectLst/>
                <a:latin typeface="+mn-lt"/>
                <a:ea typeface="+mn-ea"/>
                <a:cs typeface="+mn-cs"/>
              </a:rPr>
              <a:t>只算成千上万卡商中的中等玩家，“有大量的卡商，手握数万，甚至数十万的卡，他们几乎垄断源头，一个双</a:t>
            </a:r>
            <a:r>
              <a:rPr lang="en-US" altLang="zh-CN" sz="1200" b="0" i="0" kern="1200" dirty="0" smtClean="0">
                <a:solidFill>
                  <a:schemeClr val="tx1"/>
                </a:solidFill>
                <a:effectLst/>
                <a:latin typeface="+mn-lt"/>
                <a:ea typeface="+mn-ea"/>
                <a:cs typeface="+mn-cs"/>
              </a:rPr>
              <a:t>11</a:t>
            </a:r>
            <a:r>
              <a:rPr lang="zh-CN" altLang="en-US" sz="1200" b="0" i="0" kern="1200" dirty="0" smtClean="0">
                <a:solidFill>
                  <a:schemeClr val="tx1"/>
                </a:solidFill>
                <a:effectLst/>
                <a:latin typeface="+mn-lt"/>
                <a:ea typeface="+mn-ea"/>
                <a:cs typeface="+mn-cs"/>
              </a:rPr>
              <a:t>，就能挣数百万”，</a:t>
            </a:r>
            <a:r>
              <a:rPr lang="en-US" altLang="zh-CN" sz="1200" b="0" i="0" kern="1200" dirty="0" smtClean="0">
                <a:solidFill>
                  <a:schemeClr val="tx1"/>
                </a:solidFill>
                <a:effectLst/>
                <a:latin typeface="+mn-lt"/>
                <a:ea typeface="+mn-ea"/>
                <a:cs typeface="+mn-cs"/>
              </a:rPr>
              <a:t>TT</a:t>
            </a:r>
            <a:r>
              <a:rPr lang="zh-CN" altLang="en-US" sz="1200" b="0" i="0" kern="1200" dirty="0" smtClean="0">
                <a:solidFill>
                  <a:schemeClr val="tx1"/>
                </a:solidFill>
                <a:effectLst/>
                <a:latin typeface="+mn-lt"/>
                <a:ea typeface="+mn-ea"/>
                <a:cs typeface="+mn-cs"/>
              </a:rPr>
              <a:t>称。</a:t>
            </a:r>
          </a:p>
          <a:p>
            <a:r>
              <a:rPr lang="zh-CN" altLang="en-US" sz="1200" b="0" i="0" kern="1200" dirty="0" smtClean="0">
                <a:solidFill>
                  <a:schemeClr val="tx1"/>
                </a:solidFill>
                <a:effectLst/>
                <a:latin typeface="+mn-lt"/>
                <a:ea typeface="+mn-ea"/>
                <a:cs typeface="+mn-cs"/>
              </a:rPr>
              <a:t>卡商给双</a:t>
            </a:r>
            <a:r>
              <a:rPr lang="en-US" altLang="zh-CN" sz="1200" b="0" i="0" kern="1200" dirty="0" smtClean="0">
                <a:solidFill>
                  <a:schemeClr val="tx1"/>
                </a:solidFill>
                <a:effectLst/>
                <a:latin typeface="+mn-lt"/>
                <a:ea typeface="+mn-ea"/>
                <a:cs typeface="+mn-cs"/>
              </a:rPr>
              <a:t>11</a:t>
            </a:r>
            <a:r>
              <a:rPr lang="zh-CN" altLang="en-US" sz="1200" b="0" i="0" kern="1200" dirty="0" smtClean="0">
                <a:solidFill>
                  <a:schemeClr val="tx1"/>
                </a:solidFill>
                <a:effectLst/>
                <a:latin typeface="+mn-lt"/>
                <a:ea typeface="+mn-ea"/>
                <a:cs typeface="+mn-cs"/>
              </a:rPr>
              <a:t>黑产狂欢，提供了最初的“弹药”，而另一边，还有人专门提供“武器”。</a:t>
            </a:r>
          </a:p>
          <a:p>
            <a:r>
              <a:rPr lang="zh-CN" altLang="en-US" sz="1200" b="0" i="0" kern="1200" dirty="0" smtClean="0">
                <a:solidFill>
                  <a:schemeClr val="tx1"/>
                </a:solidFill>
                <a:effectLst/>
                <a:latin typeface="+mn-lt"/>
                <a:ea typeface="+mn-ea"/>
                <a:cs typeface="+mn-cs"/>
              </a:rPr>
              <a:t>有了账号和密码，如果手动登录去抢券或抢产品，可能抢到吗？</a:t>
            </a:r>
          </a:p>
          <a:p>
            <a:r>
              <a:rPr lang="zh-CN" altLang="en-US" dirty="0" smtClean="0"/>
              <a:t/>
            </a:r>
            <a:br>
              <a:rPr lang="zh-CN" altLang="en-US" dirty="0" smtClean="0"/>
            </a:br>
            <a:endParaRPr lang="zh-CN" altLang="en-US" dirty="0"/>
          </a:p>
        </p:txBody>
      </p:sp>
      <p:sp>
        <p:nvSpPr>
          <p:cNvPr id="4" name="灯片编号占位符 3"/>
          <p:cNvSpPr>
            <a:spLocks noGrp="1"/>
          </p:cNvSpPr>
          <p:nvPr>
            <p:ph type="sldNum" sz="quarter" idx="10"/>
          </p:nvPr>
        </p:nvSpPr>
        <p:spPr/>
        <p:txBody>
          <a:bodyPr/>
          <a:lstStyle/>
          <a:p>
            <a:fld id="{8870BB68-66B3-48FE-BAF9-5EE4519B3FE3}" type="slidenum">
              <a:rPr lang="zh-CN" altLang="en-US" smtClean="0"/>
              <a:t>29</a:t>
            </a:fld>
            <a:endParaRPr lang="zh-CN" altLang="en-US"/>
          </a:p>
        </p:txBody>
      </p:sp>
    </p:spTree>
    <p:extLst>
      <p:ext uri="{BB962C8B-B14F-4D97-AF65-F5344CB8AC3E}">
        <p14:creationId xmlns:p14="http://schemas.microsoft.com/office/powerpoint/2010/main" val="1678659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“根本不可能，你看哪个平台优惠活动，不是秒没？”黑客小</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称，要想抢到，就需要专门的软件。</a:t>
            </a:r>
          </a:p>
          <a:p>
            <a:r>
              <a:rPr lang="zh-CN" altLang="en-US" sz="1200" b="0" i="0" kern="1200" dirty="0" smtClean="0">
                <a:solidFill>
                  <a:schemeClr val="tx1"/>
                </a:solidFill>
                <a:effectLst/>
                <a:latin typeface="+mn-lt"/>
                <a:ea typeface="+mn-ea"/>
                <a:cs typeface="+mn-cs"/>
              </a:rPr>
              <a:t>一些技术不错的黑客，研发“抢货软件”，往外销售。</a:t>
            </a:r>
          </a:p>
          <a:p>
            <a:r>
              <a:rPr lang="zh-CN" altLang="en-US" sz="1200" b="0" i="0" kern="1200" dirty="0" smtClean="0">
                <a:solidFill>
                  <a:schemeClr val="tx1"/>
                </a:solidFill>
                <a:effectLst/>
                <a:latin typeface="+mn-lt"/>
                <a:ea typeface="+mn-ea"/>
                <a:cs typeface="+mn-cs"/>
              </a:rPr>
              <a:t>现在专门抢京东的商品和劵的工具有很多款，而比较有名的，就是“火牛”和“秒快”。</a:t>
            </a:r>
          </a:p>
          <a:p>
            <a:r>
              <a:rPr lang="zh-CN" altLang="en-US" sz="1200" b="0" i="0" kern="1200" dirty="0" smtClean="0">
                <a:solidFill>
                  <a:schemeClr val="tx1"/>
                </a:solidFill>
                <a:effectLst/>
                <a:latin typeface="+mn-lt"/>
                <a:ea typeface="+mn-ea"/>
                <a:cs typeface="+mn-cs"/>
              </a:rPr>
              <a:t>火牛抢购软件的界面</a:t>
            </a:r>
          </a:p>
          <a:p>
            <a:r>
              <a:rPr lang="zh-CN" altLang="en-US" sz="1200" b="0" i="0" kern="1200" dirty="0" smtClean="0">
                <a:solidFill>
                  <a:schemeClr val="tx1"/>
                </a:solidFill>
                <a:effectLst/>
                <a:latin typeface="+mn-lt"/>
                <a:ea typeface="+mn-ea"/>
                <a:cs typeface="+mn-cs"/>
              </a:rPr>
              <a:t>“这些软件的操作方式，都大同小异”，小</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称，无非都是批量导入卡商的账号和密码，检测优惠活动页面</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一旦开始，疯狂下单。</a:t>
            </a:r>
          </a:p>
          <a:p>
            <a:r>
              <a:rPr lang="zh-CN" altLang="en-US" sz="1200" b="0" i="0" kern="1200" dirty="0" smtClean="0">
                <a:solidFill>
                  <a:schemeClr val="tx1"/>
                </a:solidFill>
                <a:effectLst/>
                <a:latin typeface="+mn-lt"/>
                <a:ea typeface="+mn-ea"/>
                <a:cs typeface="+mn-cs"/>
              </a:rPr>
              <a:t>当然，电商平台也注意到这个群体的存在，一旦发现异样操作，他们就会对这些账号和</a:t>
            </a:r>
            <a:r>
              <a:rPr lang="en-US" altLang="zh-CN" sz="1200" b="0" i="0" kern="1200" dirty="0" smtClean="0">
                <a:solidFill>
                  <a:schemeClr val="tx1"/>
                </a:solidFill>
                <a:effectLst/>
                <a:latin typeface="+mn-lt"/>
                <a:ea typeface="+mn-ea"/>
                <a:cs typeface="+mn-cs"/>
              </a:rPr>
              <a:t>IP</a:t>
            </a:r>
            <a:r>
              <a:rPr lang="zh-CN" altLang="en-US" sz="1200" b="0" i="0" kern="1200" dirty="0" smtClean="0">
                <a:solidFill>
                  <a:schemeClr val="tx1"/>
                </a:solidFill>
                <a:effectLst/>
                <a:latin typeface="+mn-lt"/>
                <a:ea typeface="+mn-ea"/>
                <a:cs typeface="+mn-cs"/>
              </a:rPr>
              <a:t>进行封锁。</a:t>
            </a:r>
          </a:p>
          <a:p>
            <a:r>
              <a:rPr lang="zh-CN" altLang="en-US" sz="1200" b="0" i="0" kern="1200" dirty="0" smtClean="0">
                <a:solidFill>
                  <a:schemeClr val="tx1"/>
                </a:solidFill>
                <a:effectLst/>
                <a:latin typeface="+mn-lt"/>
                <a:ea typeface="+mn-ea"/>
                <a:cs typeface="+mn-cs"/>
              </a:rPr>
              <a:t>而另一边，攻击方也在不断迭代技术。</a:t>
            </a:r>
          </a:p>
          <a:p>
            <a:r>
              <a:rPr lang="zh-CN" altLang="en-US" sz="1200" b="0" i="0" kern="1200" dirty="0" smtClean="0">
                <a:solidFill>
                  <a:schemeClr val="tx1"/>
                </a:solidFill>
                <a:effectLst/>
                <a:latin typeface="+mn-lt"/>
                <a:ea typeface="+mn-ea"/>
                <a:cs typeface="+mn-cs"/>
              </a:rPr>
              <a:t>小</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注意到，今年的软件，比之前的强大了很多倍。</a:t>
            </a:r>
          </a:p>
        </p:txBody>
      </p:sp>
      <p:sp>
        <p:nvSpPr>
          <p:cNvPr id="4" name="灯片编号占位符 3"/>
          <p:cNvSpPr>
            <a:spLocks noGrp="1"/>
          </p:cNvSpPr>
          <p:nvPr>
            <p:ph type="sldNum" sz="quarter" idx="10"/>
          </p:nvPr>
        </p:nvSpPr>
        <p:spPr/>
        <p:txBody>
          <a:bodyPr/>
          <a:lstStyle/>
          <a:p>
            <a:fld id="{8870BB68-66B3-48FE-BAF9-5EE4519B3FE3}" type="slidenum">
              <a:rPr lang="zh-CN" altLang="en-US" smtClean="0"/>
              <a:t>31</a:t>
            </a:fld>
            <a:endParaRPr lang="zh-CN" altLang="en-US"/>
          </a:p>
        </p:txBody>
      </p:sp>
    </p:spTree>
    <p:extLst>
      <p:ext uri="{BB962C8B-B14F-4D97-AF65-F5344CB8AC3E}">
        <p14:creationId xmlns:p14="http://schemas.microsoft.com/office/powerpoint/2010/main" val="2780840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a:p>
            <a:r>
              <a:rPr lang="zh-CN" altLang="en-US" sz="1200" b="0" i="0" kern="1200" dirty="0" smtClean="0">
                <a:solidFill>
                  <a:schemeClr val="tx1"/>
                </a:solidFill>
                <a:effectLst/>
                <a:latin typeface="+mn-lt"/>
                <a:ea typeface="+mn-ea"/>
                <a:cs typeface="+mn-cs"/>
              </a:rPr>
              <a:t>为了防止黑客批量测试账户密码，各网站和平台动了不少脑筋，“验证码”是常用防范手段之一。</a:t>
            </a:r>
          </a:p>
          <a:p>
            <a:r>
              <a:rPr lang="zh-CN" altLang="en-US" sz="1200" b="0" i="0" kern="1200" dirty="0" smtClean="0">
                <a:solidFill>
                  <a:schemeClr val="tx1"/>
                </a:solidFill>
                <a:effectLst/>
                <a:latin typeface="+mn-lt"/>
                <a:ea typeface="+mn-ea"/>
                <a:cs typeface="+mn-cs"/>
              </a:rPr>
              <a:t>网络用户在各大网站或者平台注册、登录账号时，经常可以见到包括字符式、数字、字符</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点选式、滑块拼图式、图片人工答题式等验证码，其中字符型验证码形式是互联网行业普遍采用的验证码形式。</a:t>
            </a:r>
          </a:p>
          <a:p>
            <a:r>
              <a:rPr lang="zh-CN" altLang="en-US" sz="1200" b="0" i="0" kern="1200" dirty="0" smtClean="0">
                <a:solidFill>
                  <a:schemeClr val="tx1"/>
                </a:solidFill>
                <a:effectLst/>
                <a:latin typeface="+mn-lt"/>
                <a:ea typeface="+mn-ea"/>
                <a:cs typeface="+mn-cs"/>
              </a:rPr>
              <a:t>验证码的防范机制是：提出的问题要容易被人类解答，而让机器无法解答。</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当账号登录存在异常的时候，为了保护账号安全，系统会提示输入验证码。其目的是防止黑产人员批量恶意登录</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他们可以利用机器大量输入账号和密码，但是机器无法识别验证码。由此，对于想要获取精准个人账户信息的犯罪团伙，在“撞库”环节中，如何进行批量验证就成为关键。</a:t>
            </a:r>
          </a:p>
          <a:p>
            <a:r>
              <a:rPr lang="zh-CN" altLang="en-US" sz="1200" b="0" i="0" kern="1200" dirty="0" smtClean="0">
                <a:solidFill>
                  <a:schemeClr val="tx1"/>
                </a:solidFill>
                <a:effectLst/>
                <a:latin typeface="+mn-lt"/>
                <a:ea typeface="+mn-ea"/>
                <a:cs typeface="+mn-cs"/>
              </a:rPr>
              <a:t/>
            </a:r>
            <a:br>
              <a:rPr lang="zh-CN" altLang="en-US" sz="1200" b="0" i="0" kern="1200" dirty="0" smtClean="0">
                <a:solidFill>
                  <a:schemeClr val="tx1"/>
                </a:solidFill>
                <a:effectLst/>
                <a:latin typeface="+mn-lt"/>
                <a:ea typeface="+mn-ea"/>
                <a:cs typeface="+mn-cs"/>
              </a:rPr>
            </a:br>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由于无法规避验证码，黑客们若要试出有效密码，需要人工逐条输入信息和识别验证码，比对、验证并成功匹配个人信息的账号密码，确认信息准确可以使用，再交给数据商</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这些人在圈内被称为“码奴”，这一环节也被称为“打码”。</a:t>
            </a:r>
          </a:p>
          <a:p>
            <a:endParaRPr lang="zh-CN" altLang="en-US" sz="1200" b="0" i="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8870BB68-66B3-48FE-BAF9-5EE4519B3FE3}" type="slidenum">
              <a:rPr lang="zh-CN" altLang="en-US" smtClean="0"/>
              <a:t>32</a:t>
            </a:fld>
            <a:endParaRPr lang="zh-CN" altLang="en-US"/>
          </a:p>
        </p:txBody>
      </p:sp>
    </p:spTree>
    <p:extLst>
      <p:ext uri="{BB962C8B-B14F-4D97-AF65-F5344CB8AC3E}">
        <p14:creationId xmlns:p14="http://schemas.microsoft.com/office/powerpoint/2010/main" val="1996413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一起普通的网络代付诈骗，牵出一个利用人工智能技术、一秒钟盗取</a:t>
            </a:r>
            <a:r>
              <a:rPr lang="en-US" altLang="zh-CN" dirty="0" smtClean="0"/>
              <a:t>2000</a:t>
            </a:r>
            <a:r>
              <a:rPr lang="zh-CN" altLang="en-US" dirty="0" smtClean="0"/>
              <a:t>组公民信息数据的犯罪团伙。通过深挖公民个人信息账号密码买卖这条线索，</a:t>
            </a:r>
            <a:endParaRPr lang="en-US" altLang="zh-CN" dirty="0" smtClean="0"/>
          </a:p>
          <a:p>
            <a:endParaRPr lang="en-US" altLang="zh-CN" dirty="0" smtClean="0"/>
          </a:p>
          <a:p>
            <a:r>
              <a:rPr lang="zh-CN" altLang="en-US" sz="1200" b="0" i="0" kern="1200" dirty="0" smtClean="0">
                <a:solidFill>
                  <a:schemeClr val="tx1"/>
                </a:solidFill>
                <a:effectLst/>
                <a:latin typeface="+mn-lt"/>
                <a:ea typeface="+mn-ea"/>
                <a:cs typeface="+mn-cs"/>
              </a:rPr>
              <a:t>根据验证码的复杂程度和输入的准确率，打</a:t>
            </a:r>
            <a:r>
              <a:rPr lang="en-US" altLang="zh-CN" sz="1200" b="0" i="0" kern="1200" dirty="0" smtClean="0">
                <a:solidFill>
                  <a:schemeClr val="tx1"/>
                </a:solidFill>
                <a:effectLst/>
                <a:latin typeface="+mn-lt"/>
                <a:ea typeface="+mn-ea"/>
                <a:cs typeface="+mn-cs"/>
              </a:rPr>
              <a:t>1000</a:t>
            </a:r>
            <a:r>
              <a:rPr lang="zh-CN" altLang="en-US" sz="1200" b="0" i="0" kern="1200" dirty="0" smtClean="0">
                <a:solidFill>
                  <a:schemeClr val="tx1"/>
                </a:solidFill>
                <a:effectLst/>
                <a:latin typeface="+mn-lt"/>
                <a:ea typeface="+mn-ea"/>
                <a:cs typeface="+mn-cs"/>
              </a:rPr>
              <a:t>个验证码会挣取</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元至</a:t>
            </a:r>
            <a:r>
              <a:rPr lang="en-US" altLang="zh-CN" sz="1200" b="0" i="0" kern="1200" dirty="0" smtClean="0">
                <a:solidFill>
                  <a:schemeClr val="tx1"/>
                </a:solidFill>
                <a:effectLst/>
                <a:latin typeface="+mn-lt"/>
                <a:ea typeface="+mn-ea"/>
                <a:cs typeface="+mn-cs"/>
              </a:rPr>
              <a:t>25</a:t>
            </a:r>
            <a:r>
              <a:rPr lang="zh-CN" altLang="en-US" sz="1200" b="0" i="0" kern="1200" dirty="0" smtClean="0">
                <a:solidFill>
                  <a:schemeClr val="tx1"/>
                </a:solidFill>
                <a:effectLst/>
                <a:latin typeface="+mn-lt"/>
                <a:ea typeface="+mn-ea"/>
                <a:cs typeface="+mn-cs"/>
              </a:rPr>
              <a:t>元不等，每天工作</a:t>
            </a:r>
            <a:r>
              <a:rPr lang="en-US" altLang="zh-CN" sz="1200" b="0" i="0" kern="1200" dirty="0" smtClean="0">
                <a:solidFill>
                  <a:schemeClr val="tx1"/>
                </a:solidFill>
                <a:effectLst/>
                <a:latin typeface="+mn-lt"/>
                <a:ea typeface="+mn-ea"/>
                <a:cs typeface="+mn-cs"/>
              </a:rPr>
              <a:t>12</a:t>
            </a:r>
            <a:r>
              <a:rPr lang="zh-CN" altLang="en-US" sz="1200" b="0" i="0" kern="1200" dirty="0" smtClean="0">
                <a:solidFill>
                  <a:schemeClr val="tx1"/>
                </a:solidFill>
                <a:effectLst/>
                <a:latin typeface="+mn-lt"/>
                <a:ea typeface="+mn-ea"/>
                <a:cs typeface="+mn-cs"/>
              </a:rPr>
              <a:t>小时，最多可以输入</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万个验证码，挣到</a:t>
            </a:r>
            <a:r>
              <a:rPr lang="en-US" altLang="zh-CN" sz="1200" b="0" i="0" kern="1200" dirty="0" smtClean="0">
                <a:solidFill>
                  <a:schemeClr val="tx1"/>
                </a:solidFill>
                <a:effectLst/>
                <a:latin typeface="+mn-lt"/>
                <a:ea typeface="+mn-ea"/>
                <a:cs typeface="+mn-cs"/>
              </a:rPr>
              <a:t>300</a:t>
            </a:r>
            <a:r>
              <a:rPr lang="zh-CN" altLang="en-US" sz="1200" b="0" i="0" kern="1200" dirty="0" smtClean="0">
                <a:solidFill>
                  <a:schemeClr val="tx1"/>
                </a:solidFill>
                <a:effectLst/>
                <a:latin typeface="+mn-lt"/>
                <a:ea typeface="+mn-ea"/>
                <a:cs typeface="+mn-cs"/>
              </a:rPr>
              <a:t>多元。</a:t>
            </a:r>
          </a:p>
          <a:p>
            <a:r>
              <a:rPr lang="zh-CN" altLang="en-US" sz="1200" b="0" i="0" kern="1200" dirty="0" smtClean="0">
                <a:solidFill>
                  <a:schemeClr val="tx1"/>
                </a:solidFill>
                <a:effectLst/>
                <a:latin typeface="+mn-lt"/>
                <a:ea typeface="+mn-ea"/>
                <a:cs typeface="+mn-cs"/>
              </a:rPr>
              <a:t>最熟练的“码奴”输入一个验证码也需要一秒钟时间。在传统的信息泄露相关犯罪中，因高昂的人力资本和较为漫长的工作周期，被“清洗”的数据相对有限。</a:t>
            </a:r>
          </a:p>
          <a:p>
            <a:r>
              <a:rPr lang="zh-CN" altLang="en-US" sz="1200" b="0" i="0" kern="1200" dirty="0" smtClean="0">
                <a:solidFill>
                  <a:schemeClr val="tx1"/>
                </a:solidFill>
                <a:effectLst/>
                <a:latin typeface="+mn-lt"/>
                <a:ea typeface="+mn-ea"/>
                <a:cs typeface="+mn-cs"/>
              </a:rPr>
              <a:t>因此在查获巨量个人信息后，越城警方意识到，这一系列案件中的“打码”绝非人工识别完成。随后警方调查发现，该案中，拿到原始数据的数据商，通过一个名为“快啊”的打码平台进一步进行深加工。</a:t>
            </a:r>
          </a:p>
          <a:p>
            <a:endParaRPr lang="en-US" altLang="zh-CN" dirty="0" smtClean="0"/>
          </a:p>
          <a:p>
            <a:r>
              <a:rPr lang="zh-CN" altLang="en-US" sz="1200" b="0" i="0" kern="1200" dirty="0" smtClean="0">
                <a:solidFill>
                  <a:schemeClr val="tx1"/>
                </a:solidFill>
                <a:effectLst/>
                <a:latin typeface="+mn-lt"/>
                <a:ea typeface="+mn-ea"/>
                <a:cs typeface="+mn-cs"/>
              </a:rPr>
              <a:t>工商信息显示，“快啊”平台是沈阳纳信科技有限公司旗下产品，该公司经营范围为计算机科学技术研究、计算机软件开发、网络技术研究、网络工程设计、计算机软件销售等。警方在调查中发现，该平台专为网络黑产和灰产识别破解字符型验证码提供技术帮助。</a:t>
            </a: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打码平台上有多种针对不同互联网产品进行“撞库”的软件，数据商将验证码传给“快啊”打码平台的某一“撞库”软件识别接口，打码平台将验证码发给后端的“码奴”进行识别，并获取识别结果。</a:t>
            </a: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越城警方对“快啊”平台数据分析获知，接入该平台提供验证码识别服务的“撞库”软件有</a:t>
            </a:r>
            <a:r>
              <a:rPr lang="en-US" altLang="zh-CN" sz="1200" b="0" i="0" kern="1200" dirty="0" smtClean="0">
                <a:solidFill>
                  <a:schemeClr val="tx1"/>
                </a:solidFill>
                <a:effectLst/>
                <a:latin typeface="+mn-lt"/>
                <a:ea typeface="+mn-ea"/>
                <a:cs typeface="+mn-cs"/>
              </a:rPr>
              <a:t>100</a:t>
            </a:r>
            <a:r>
              <a:rPr lang="zh-CN" altLang="en-US" sz="1200" b="0" i="0" kern="1200" dirty="0" smtClean="0">
                <a:solidFill>
                  <a:schemeClr val="tx1"/>
                </a:solidFill>
                <a:effectLst/>
                <a:latin typeface="+mn-lt"/>
                <a:ea typeface="+mn-ea"/>
                <a:cs typeface="+mn-cs"/>
              </a:rPr>
              <a:t>多款，接入平台的用户达</a:t>
            </a:r>
            <a:r>
              <a:rPr lang="en-US" altLang="zh-CN" sz="1200" b="0" i="0" kern="1200" dirty="0" smtClean="0">
                <a:solidFill>
                  <a:schemeClr val="tx1"/>
                </a:solidFill>
                <a:effectLst/>
                <a:latin typeface="+mn-lt"/>
                <a:ea typeface="+mn-ea"/>
                <a:cs typeface="+mn-cs"/>
              </a:rPr>
              <a:t>1.1</a:t>
            </a:r>
            <a:r>
              <a:rPr lang="zh-CN" altLang="en-US" sz="1200" b="0" i="0" kern="1200" dirty="0" smtClean="0">
                <a:solidFill>
                  <a:schemeClr val="tx1"/>
                </a:solidFill>
                <a:effectLst/>
                <a:latin typeface="+mn-lt"/>
                <a:ea typeface="+mn-ea"/>
                <a:cs typeface="+mn-cs"/>
              </a:rPr>
              <a:t>万余人，从</a:t>
            </a:r>
            <a:r>
              <a:rPr lang="en-US" altLang="zh-CN" sz="1200" b="0" i="0" kern="1200" dirty="0" smtClean="0">
                <a:solidFill>
                  <a:schemeClr val="tx1"/>
                </a:solidFill>
                <a:effectLst/>
                <a:latin typeface="+mn-lt"/>
                <a:ea typeface="+mn-ea"/>
                <a:cs typeface="+mn-cs"/>
              </a:rPr>
              <a:t>2016</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6</a:t>
            </a:r>
            <a:r>
              <a:rPr lang="zh-CN" altLang="en-US" sz="1200" b="0" i="0" kern="1200" dirty="0" smtClean="0">
                <a:solidFill>
                  <a:schemeClr val="tx1"/>
                </a:solidFill>
                <a:effectLst/>
                <a:latin typeface="+mn-lt"/>
                <a:ea typeface="+mn-ea"/>
                <a:cs typeface="+mn-cs"/>
              </a:rPr>
              <a:t>月到</a:t>
            </a:r>
            <a:r>
              <a:rPr lang="en-US" altLang="zh-CN" sz="1200" b="0" i="0" kern="1200" dirty="0" smtClean="0">
                <a:solidFill>
                  <a:schemeClr val="tx1"/>
                </a:solidFill>
                <a:effectLst/>
                <a:latin typeface="+mn-lt"/>
                <a:ea typeface="+mn-ea"/>
                <a:cs typeface="+mn-cs"/>
              </a:rPr>
              <a:t>2017</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月，平台资金进账累计达</a:t>
            </a:r>
            <a:r>
              <a:rPr lang="en-US" altLang="zh-CN" sz="1200" b="0" i="0" kern="1200" dirty="0" smtClean="0">
                <a:solidFill>
                  <a:schemeClr val="tx1"/>
                </a:solidFill>
                <a:effectLst/>
                <a:latin typeface="+mn-lt"/>
                <a:ea typeface="+mn-ea"/>
                <a:cs typeface="+mn-cs"/>
              </a:rPr>
              <a:t>1650</a:t>
            </a:r>
            <a:r>
              <a:rPr lang="zh-CN" altLang="en-US" sz="1200" b="0" i="0" kern="1200" dirty="0" smtClean="0">
                <a:solidFill>
                  <a:schemeClr val="tx1"/>
                </a:solidFill>
                <a:effectLst/>
                <a:latin typeface="+mn-lt"/>
                <a:ea typeface="+mn-ea"/>
                <a:cs typeface="+mn-cs"/>
              </a:rPr>
              <a:t>万元，为国内最大的“打码”平台。</a:t>
            </a:r>
          </a:p>
          <a:p>
            <a:endParaRPr lang="zh-CN" altLang="en-US" dirty="0"/>
          </a:p>
        </p:txBody>
      </p:sp>
      <p:sp>
        <p:nvSpPr>
          <p:cNvPr id="4" name="灯片编号占位符 3"/>
          <p:cNvSpPr>
            <a:spLocks noGrp="1"/>
          </p:cNvSpPr>
          <p:nvPr>
            <p:ph type="sldNum" sz="quarter" idx="10"/>
          </p:nvPr>
        </p:nvSpPr>
        <p:spPr/>
        <p:txBody>
          <a:bodyPr/>
          <a:lstStyle/>
          <a:p>
            <a:fld id="{8870BB68-66B3-48FE-BAF9-5EE4519B3FE3}" type="slidenum">
              <a:rPr lang="zh-CN" altLang="en-US" smtClean="0"/>
              <a:t>33</a:t>
            </a:fld>
            <a:endParaRPr lang="zh-CN" altLang="en-US"/>
          </a:p>
        </p:txBody>
      </p:sp>
    </p:spTree>
    <p:extLst>
      <p:ext uri="{BB962C8B-B14F-4D97-AF65-F5344CB8AC3E}">
        <p14:creationId xmlns:p14="http://schemas.microsoft.com/office/powerpoint/2010/main" val="25645464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随着侦查深入，越城警方发现，为“快啊”平台提供验证码识别服务的一个重要软件系统名为</a:t>
            </a:r>
            <a:r>
              <a:rPr lang="en-US" altLang="zh-CN" sz="1200" b="0" i="0" kern="1200" dirty="0" smtClean="0">
                <a:solidFill>
                  <a:schemeClr val="tx1"/>
                </a:solidFill>
                <a:effectLst/>
                <a:latin typeface="+mn-lt"/>
                <a:ea typeface="+mn-ea"/>
                <a:cs typeface="+mn-cs"/>
              </a:rPr>
              <a:t>NID</a:t>
            </a:r>
            <a:r>
              <a:rPr lang="zh-CN" altLang="en-US" sz="1200" b="0" i="0" kern="1200" dirty="0" smtClean="0">
                <a:solidFill>
                  <a:schemeClr val="tx1"/>
                </a:solidFill>
                <a:effectLst/>
                <a:latin typeface="+mn-lt"/>
                <a:ea typeface="+mn-ea"/>
                <a:cs typeface="+mn-cs"/>
              </a:rPr>
              <a:t>，这一人工智能程序由厦门人杨柯设计。</a:t>
            </a: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杨柯现年</a:t>
            </a:r>
            <a:r>
              <a:rPr lang="en-US" altLang="zh-CN" sz="1200" b="0" i="0" kern="1200" dirty="0" smtClean="0">
                <a:solidFill>
                  <a:schemeClr val="tx1"/>
                </a:solidFill>
                <a:effectLst/>
                <a:latin typeface="+mn-lt"/>
                <a:ea typeface="+mn-ea"/>
                <a:cs typeface="+mn-cs"/>
              </a:rPr>
              <a:t>33</a:t>
            </a:r>
            <a:r>
              <a:rPr lang="zh-CN" altLang="en-US" sz="1200" b="0" i="0" kern="1200" dirty="0" smtClean="0">
                <a:solidFill>
                  <a:schemeClr val="tx1"/>
                </a:solidFill>
                <a:effectLst/>
                <a:latin typeface="+mn-lt"/>
                <a:ea typeface="+mn-ea"/>
                <a:cs typeface="+mn-cs"/>
              </a:rPr>
              <a:t>岁，家境优越，父亲是当地房地产开发商，他和妻儿住在厦门一处</a:t>
            </a:r>
            <a:r>
              <a:rPr lang="en-US" altLang="zh-CN" sz="1200" b="0" i="0" kern="1200" dirty="0" smtClean="0">
                <a:solidFill>
                  <a:schemeClr val="tx1"/>
                </a:solidFill>
                <a:effectLst/>
                <a:latin typeface="+mn-lt"/>
                <a:ea typeface="+mn-ea"/>
                <a:cs typeface="+mn-cs"/>
              </a:rPr>
              <a:t>140</a:t>
            </a:r>
            <a:r>
              <a:rPr lang="zh-CN" altLang="en-US" sz="1200" b="0" i="0" kern="1200" dirty="0" smtClean="0">
                <a:solidFill>
                  <a:schemeClr val="tx1"/>
                </a:solidFill>
                <a:effectLst/>
                <a:latin typeface="+mn-lt"/>
                <a:ea typeface="+mn-ea"/>
                <a:cs typeface="+mn-cs"/>
              </a:rPr>
              <a:t>多平方米的住宅里，每平方米售价近</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万元。</a:t>
            </a: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毕业于厦门某大学计算机专业的杨柯研究人工智能已有十余年。杨柯称，他使用伯克利大学开发的</a:t>
            </a:r>
            <a:r>
              <a:rPr lang="en-US" altLang="zh-CN" sz="1200" b="0" i="0" kern="1200" dirty="0" err="1" smtClean="0">
                <a:solidFill>
                  <a:schemeClr val="tx1"/>
                </a:solidFill>
                <a:effectLst/>
                <a:latin typeface="+mn-lt"/>
                <a:ea typeface="+mn-ea"/>
                <a:cs typeface="+mn-cs"/>
              </a:rPr>
              <a:t>caffe</a:t>
            </a:r>
            <a:r>
              <a:rPr lang="zh-CN" altLang="en-US" sz="1200" b="0" i="0" kern="1200" dirty="0" smtClean="0">
                <a:solidFill>
                  <a:schemeClr val="tx1"/>
                </a:solidFill>
                <a:effectLst/>
                <a:latin typeface="+mn-lt"/>
                <a:ea typeface="+mn-ea"/>
                <a:cs typeface="+mn-cs"/>
              </a:rPr>
              <a:t>框架作为深度学习框架，并且使用</a:t>
            </a:r>
            <a:r>
              <a:rPr lang="en-US" altLang="zh-CN" sz="1200" b="0" i="0" kern="1200" dirty="0" smtClean="0">
                <a:solidFill>
                  <a:schemeClr val="tx1"/>
                </a:solidFill>
                <a:effectLst/>
                <a:latin typeface="+mn-lt"/>
                <a:ea typeface="+mn-ea"/>
                <a:cs typeface="+mn-cs"/>
              </a:rPr>
              <a:t>VGG16</a:t>
            </a:r>
            <a:r>
              <a:rPr lang="zh-CN" altLang="en-US" sz="1200" b="0" i="0" kern="1200" dirty="0" smtClean="0">
                <a:solidFill>
                  <a:schemeClr val="tx1"/>
                </a:solidFill>
                <a:effectLst/>
                <a:latin typeface="+mn-lt"/>
                <a:ea typeface="+mn-ea"/>
                <a:cs typeface="+mn-cs"/>
              </a:rPr>
              <a:t>结构创建了一个神经网络，之后从网络上下载了几乎全世界所有字体，对神经网络进行训练，使它具有图文转换的能力，再将这个神经网络与具有图像接受和处理结果返回功能的服务端进行网络连接，构成一个系统，命名为</a:t>
            </a:r>
            <a:r>
              <a:rPr lang="en-US" altLang="zh-CN" sz="1200" b="0" i="0" kern="1200" dirty="0" smtClean="0">
                <a:solidFill>
                  <a:schemeClr val="tx1"/>
                </a:solidFill>
                <a:effectLst/>
                <a:latin typeface="+mn-lt"/>
                <a:ea typeface="+mn-ea"/>
                <a:cs typeface="+mn-cs"/>
              </a:rPr>
              <a:t>NID</a:t>
            </a:r>
            <a:r>
              <a:rPr lang="zh-CN" altLang="en-US" sz="1200" b="0" i="0" kern="1200" dirty="0" smtClean="0">
                <a:solidFill>
                  <a:schemeClr val="tx1"/>
                </a:solidFill>
                <a:effectLst/>
                <a:latin typeface="+mn-lt"/>
                <a:ea typeface="+mn-ea"/>
                <a:cs typeface="+mn-cs"/>
              </a:rPr>
              <a:t>。</a:t>
            </a: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每天，像教儿童一样，杨柯要培训</a:t>
            </a:r>
            <a:r>
              <a:rPr lang="en-US" altLang="zh-CN" sz="1200" b="0" i="0" kern="1200" dirty="0" smtClean="0">
                <a:solidFill>
                  <a:schemeClr val="tx1"/>
                </a:solidFill>
                <a:effectLst/>
                <a:latin typeface="+mn-lt"/>
                <a:ea typeface="+mn-ea"/>
                <a:cs typeface="+mn-cs"/>
              </a:rPr>
              <a:t>NID</a:t>
            </a:r>
            <a:r>
              <a:rPr lang="zh-CN" altLang="en-US" sz="1200" b="0" i="0" kern="1200" dirty="0" smtClean="0">
                <a:solidFill>
                  <a:schemeClr val="tx1"/>
                </a:solidFill>
                <a:effectLst/>
                <a:latin typeface="+mn-lt"/>
                <a:ea typeface="+mn-ea"/>
                <a:cs typeface="+mn-cs"/>
              </a:rPr>
              <a:t>学习识别各种验证码。在他的“培养”下，</a:t>
            </a:r>
            <a:r>
              <a:rPr lang="en-US" altLang="zh-CN" sz="1200" b="0" i="0" kern="1200" dirty="0" smtClean="0">
                <a:solidFill>
                  <a:schemeClr val="tx1"/>
                </a:solidFill>
                <a:effectLst/>
                <a:latin typeface="+mn-lt"/>
                <a:ea typeface="+mn-ea"/>
                <a:cs typeface="+mn-cs"/>
              </a:rPr>
              <a:t>NID</a:t>
            </a:r>
            <a:r>
              <a:rPr lang="zh-CN" altLang="en-US" sz="1200" b="0" i="0" kern="1200" dirty="0" smtClean="0">
                <a:solidFill>
                  <a:schemeClr val="tx1"/>
                </a:solidFill>
                <a:effectLst/>
                <a:latin typeface="+mn-lt"/>
                <a:ea typeface="+mn-ea"/>
                <a:cs typeface="+mn-cs"/>
              </a:rPr>
              <a:t>破解验证码的能力越来越强。</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870BB68-66B3-48FE-BAF9-5EE4519B3FE3}" type="slidenum">
              <a:rPr lang="zh-CN" altLang="en-US" smtClean="0"/>
              <a:t>34</a:t>
            </a:fld>
            <a:endParaRPr lang="zh-CN" altLang="en-US"/>
          </a:p>
        </p:txBody>
      </p:sp>
    </p:spTree>
    <p:extLst>
      <p:ext uri="{BB962C8B-B14F-4D97-AF65-F5344CB8AC3E}">
        <p14:creationId xmlns:p14="http://schemas.microsoft.com/office/powerpoint/2010/main" val="31820154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870BB68-66B3-48FE-BAF9-5EE4519B3FE3}" type="slidenum">
              <a:rPr lang="zh-CN" altLang="en-US" smtClean="0"/>
              <a:t>35</a:t>
            </a:fld>
            <a:endParaRPr lang="zh-CN" altLang="en-US"/>
          </a:p>
        </p:txBody>
      </p:sp>
    </p:spTree>
    <p:extLst>
      <p:ext uri="{BB962C8B-B14F-4D97-AF65-F5344CB8AC3E}">
        <p14:creationId xmlns:p14="http://schemas.microsoft.com/office/powerpoint/2010/main" val="4218473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“软件增加了很多必杀技，比如对接了打码平台，自动识别图形验证码，抢一次，就更新一个号码、一个地址、一个</a:t>
            </a:r>
            <a:r>
              <a:rPr lang="en-US" altLang="zh-CN" sz="1200" b="0" i="0" kern="1200" dirty="0" smtClean="0">
                <a:solidFill>
                  <a:schemeClr val="tx1"/>
                </a:solidFill>
                <a:effectLst/>
                <a:latin typeface="+mn-lt"/>
                <a:ea typeface="+mn-ea"/>
                <a:cs typeface="+mn-cs"/>
              </a:rPr>
              <a:t>IP</a:t>
            </a:r>
            <a:r>
              <a:rPr lang="zh-CN" altLang="en-US" sz="1200" b="0" i="0" kern="1200" dirty="0" smtClean="0">
                <a:solidFill>
                  <a:schemeClr val="tx1"/>
                </a:solidFill>
                <a:effectLst/>
                <a:latin typeface="+mn-lt"/>
                <a:ea typeface="+mn-ea"/>
                <a:cs typeface="+mn-cs"/>
              </a:rPr>
              <a:t>等等”，小</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称，这些功能，都是为了突破各家的风控</a:t>
            </a:r>
            <a:r>
              <a:rPr lang="zh-CN" altLang="en-US" sz="1200" b="0" i="0" kern="1200" smtClean="0">
                <a:solidFill>
                  <a:schemeClr val="tx1"/>
                </a:solidFill>
                <a:effectLst/>
                <a:latin typeface="+mn-lt"/>
                <a:ea typeface="+mn-ea"/>
                <a:cs typeface="+mn-cs"/>
              </a:rPr>
              <a:t>规则。</a:t>
            </a:r>
            <a:endParaRPr lang="en-US" altLang="zh-CN" sz="1200" b="0" i="0" kern="120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永远是，道高一尺魔高一丈。</a:t>
            </a:r>
          </a:p>
          <a:p>
            <a:r>
              <a:rPr lang="zh-CN" altLang="en-US" sz="1200" b="0" i="0" kern="1200" dirty="0" smtClean="0">
                <a:solidFill>
                  <a:schemeClr val="tx1"/>
                </a:solidFill>
                <a:effectLst/>
                <a:latin typeface="+mn-lt"/>
                <a:ea typeface="+mn-ea"/>
                <a:cs typeface="+mn-cs"/>
              </a:rPr>
              <a:t>除了京东之外，火牛还开发了针对苏宁、一号店、唯品会等平台的抢购软件。</a:t>
            </a:r>
          </a:p>
          <a:p>
            <a:r>
              <a:rPr lang="zh-CN" altLang="en-US" sz="1200" b="0" i="0" kern="1200" dirty="0" smtClean="0">
                <a:solidFill>
                  <a:schemeClr val="tx1"/>
                </a:solidFill>
                <a:effectLst/>
                <a:latin typeface="+mn-lt"/>
                <a:ea typeface="+mn-ea"/>
                <a:cs typeface="+mn-cs"/>
              </a:rPr>
              <a:t>火牛组建了多个数千人的</a:t>
            </a:r>
            <a:r>
              <a:rPr lang="en-US" altLang="zh-CN" sz="1200" b="0" i="0" kern="1200" dirty="0" smtClean="0">
                <a:solidFill>
                  <a:schemeClr val="tx1"/>
                </a:solidFill>
                <a:effectLst/>
                <a:latin typeface="+mn-lt"/>
                <a:ea typeface="+mn-ea"/>
                <a:cs typeface="+mn-cs"/>
              </a:rPr>
              <a:t>QQ</a:t>
            </a:r>
            <a:r>
              <a:rPr lang="zh-CN" altLang="en-US" sz="1200" b="0" i="0" kern="1200" dirty="0" smtClean="0">
                <a:solidFill>
                  <a:schemeClr val="tx1"/>
                </a:solidFill>
                <a:effectLst/>
                <a:latin typeface="+mn-lt"/>
                <a:ea typeface="+mn-ea"/>
                <a:cs typeface="+mn-cs"/>
              </a:rPr>
              <a:t>群，在里头随时回答用户的疑问，同时更新活动线报。</a:t>
            </a: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卡商和黑客，是这个产业链中的“送水者”</a:t>
            </a:r>
            <a:endParaRPr lang="zh-CN" altLang="en-US" dirty="0"/>
          </a:p>
        </p:txBody>
      </p:sp>
      <p:sp>
        <p:nvSpPr>
          <p:cNvPr id="4" name="灯片编号占位符 3"/>
          <p:cNvSpPr>
            <a:spLocks noGrp="1"/>
          </p:cNvSpPr>
          <p:nvPr>
            <p:ph type="sldNum" sz="quarter" idx="10"/>
          </p:nvPr>
        </p:nvSpPr>
        <p:spPr/>
        <p:txBody>
          <a:bodyPr/>
          <a:lstStyle/>
          <a:p>
            <a:fld id="{8870BB68-66B3-48FE-BAF9-5EE4519B3FE3}" type="slidenum">
              <a:rPr lang="zh-CN" altLang="en-US" smtClean="0"/>
              <a:t>36</a:t>
            </a:fld>
            <a:endParaRPr lang="zh-CN" altLang="en-US"/>
          </a:p>
        </p:txBody>
      </p:sp>
    </p:spTree>
    <p:extLst>
      <p:ext uri="{BB962C8B-B14F-4D97-AF65-F5344CB8AC3E}">
        <p14:creationId xmlns:p14="http://schemas.microsoft.com/office/powerpoint/2010/main" val="30158252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有了弹药和武器，浩浩荡荡的撸货大军才上场。</a:t>
            </a:r>
          </a:p>
          <a:p>
            <a:r>
              <a:rPr lang="zh-CN" altLang="en-US" sz="1200" b="0" i="0" kern="1200" dirty="0" smtClean="0">
                <a:solidFill>
                  <a:schemeClr val="tx1"/>
                </a:solidFill>
                <a:effectLst/>
                <a:latin typeface="+mn-lt"/>
                <a:ea typeface="+mn-ea"/>
                <a:cs typeface="+mn-cs"/>
              </a:rPr>
              <a:t>他们将这些抢券或抢货的行为，成为“撸货”，而他们也自封了“撸客”称号。</a:t>
            </a:r>
          </a:p>
          <a:p>
            <a:r>
              <a:rPr lang="zh-CN" altLang="en-US" sz="1200" b="0" i="0" kern="1200" dirty="0" smtClean="0">
                <a:solidFill>
                  <a:schemeClr val="tx1"/>
                </a:solidFill>
                <a:effectLst/>
                <a:latin typeface="+mn-lt"/>
                <a:ea typeface="+mn-ea"/>
                <a:cs typeface="+mn-cs"/>
              </a:rPr>
              <a:t>“撸上一天，够吃一年”，这是他们的行动目标和口号。</a:t>
            </a:r>
          </a:p>
          <a:p>
            <a:r>
              <a:rPr lang="zh-CN" altLang="en-US" sz="1200" b="0" i="0" kern="1200" dirty="0" smtClean="0">
                <a:solidFill>
                  <a:schemeClr val="tx1"/>
                </a:solidFill>
                <a:effectLst/>
                <a:latin typeface="+mn-lt"/>
                <a:ea typeface="+mn-ea"/>
                <a:cs typeface="+mn-cs"/>
              </a:rPr>
              <a:t>双</a:t>
            </a:r>
            <a:r>
              <a:rPr lang="en-US" altLang="zh-CN" sz="1200" b="0" i="0" kern="1200" dirty="0" smtClean="0">
                <a:solidFill>
                  <a:schemeClr val="tx1"/>
                </a:solidFill>
                <a:effectLst/>
                <a:latin typeface="+mn-lt"/>
                <a:ea typeface="+mn-ea"/>
                <a:cs typeface="+mn-cs"/>
              </a:rPr>
              <a:t>11</a:t>
            </a:r>
            <a:r>
              <a:rPr lang="zh-CN" altLang="en-US" sz="1200" b="0" i="0" kern="1200" dirty="0" smtClean="0">
                <a:solidFill>
                  <a:schemeClr val="tx1"/>
                </a:solidFill>
                <a:effectLst/>
                <a:latin typeface="+mn-lt"/>
                <a:ea typeface="+mn-ea"/>
                <a:cs typeface="+mn-cs"/>
              </a:rPr>
              <a:t>前一个月，各大“撸货”群，变得极其热闹，每天有数千上万的信息刷屏，群里随时提供各大平台的优惠活动和“秒杀产品”线报。</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撸客俊宇和</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个小伙伴，为了双</a:t>
            </a:r>
            <a:r>
              <a:rPr lang="en-US" altLang="zh-CN" sz="1200" b="0" i="0" kern="1200" dirty="0" smtClean="0">
                <a:solidFill>
                  <a:schemeClr val="tx1"/>
                </a:solidFill>
                <a:effectLst/>
                <a:latin typeface="+mn-lt"/>
                <a:ea typeface="+mn-ea"/>
                <a:cs typeface="+mn-cs"/>
              </a:rPr>
              <a:t>11</a:t>
            </a:r>
            <a:r>
              <a:rPr lang="zh-CN" altLang="en-US" sz="1200" b="0" i="0" kern="1200" dirty="0" smtClean="0">
                <a:solidFill>
                  <a:schemeClr val="tx1"/>
                </a:solidFill>
                <a:effectLst/>
                <a:latin typeface="+mn-lt"/>
                <a:ea typeface="+mn-ea"/>
                <a:cs typeface="+mn-cs"/>
              </a:rPr>
              <a:t>的撸货大战，已准备了数个月，他们很早就开始收集各家平台的账号和密码。</a:t>
            </a:r>
          </a:p>
          <a:p>
            <a:r>
              <a:rPr lang="zh-CN" altLang="en-US" sz="1200" b="0" i="0" kern="1200" dirty="0" smtClean="0">
                <a:solidFill>
                  <a:schemeClr val="tx1"/>
                </a:solidFill>
                <a:effectLst/>
                <a:latin typeface="+mn-lt"/>
                <a:ea typeface="+mn-ea"/>
                <a:cs typeface="+mn-cs"/>
              </a:rPr>
              <a:t>“京东、支付宝、蚂蜂窝、蘑菇街等等，只要可以抢优惠券的平台，我们都会屯”，小</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称，屯号的原因，是越临近双</a:t>
            </a:r>
            <a:r>
              <a:rPr lang="en-US" altLang="zh-CN" sz="1200" b="0" i="0" kern="1200" dirty="0" smtClean="0">
                <a:solidFill>
                  <a:schemeClr val="tx1"/>
                </a:solidFill>
                <a:effectLst/>
                <a:latin typeface="+mn-lt"/>
                <a:ea typeface="+mn-ea"/>
                <a:cs typeface="+mn-cs"/>
              </a:rPr>
              <a:t>11</a:t>
            </a:r>
            <a:r>
              <a:rPr lang="zh-CN" altLang="en-US" sz="1200" b="0" i="0" kern="1200" dirty="0" smtClean="0">
                <a:solidFill>
                  <a:schemeClr val="tx1"/>
                </a:solidFill>
                <a:effectLst/>
                <a:latin typeface="+mn-lt"/>
                <a:ea typeface="+mn-ea"/>
                <a:cs typeface="+mn-cs"/>
              </a:rPr>
              <a:t>，号的价格越贵。</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小</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举了一个例子，此前，一个京东新注册的账号是“</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毛”，而最近价格已飙升到“</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块”。</a:t>
            </a:r>
          </a:p>
          <a:p>
            <a:r>
              <a:rPr lang="zh-CN" altLang="en-US" sz="1200" b="0" i="0" kern="1200" dirty="0" smtClean="0">
                <a:solidFill>
                  <a:schemeClr val="tx1"/>
                </a:solidFill>
                <a:effectLst/>
                <a:latin typeface="+mn-lt"/>
                <a:ea typeface="+mn-ea"/>
                <a:cs typeface="+mn-cs"/>
              </a:rPr>
              <a:t>暴涨的原因，是因为京东的促销力度大，吸引大量散户加入了“撸货大战”。</a:t>
            </a:r>
          </a:p>
          <a:p>
            <a:r>
              <a:rPr lang="zh-CN" altLang="en-US" sz="1200" b="0" i="0" kern="1200" dirty="0" smtClean="0">
                <a:solidFill>
                  <a:schemeClr val="tx1"/>
                </a:solidFill>
                <a:effectLst/>
                <a:latin typeface="+mn-lt"/>
                <a:ea typeface="+mn-ea"/>
                <a:cs typeface="+mn-cs"/>
              </a:rPr>
              <a:t>“一些平台的优惠券活动，</a:t>
            </a:r>
            <a:r>
              <a:rPr lang="en-US" altLang="zh-CN" sz="1200" b="0" i="0" kern="1200" dirty="0" smtClean="0">
                <a:solidFill>
                  <a:schemeClr val="tx1"/>
                </a:solidFill>
                <a:effectLst/>
                <a:latin typeface="+mn-lt"/>
                <a:ea typeface="+mn-ea"/>
                <a:cs typeface="+mn-cs"/>
              </a:rPr>
              <a:t>11</a:t>
            </a:r>
            <a:r>
              <a:rPr lang="zh-CN" altLang="en-US" sz="1200" b="0" i="0" kern="1200" dirty="0" smtClean="0">
                <a:solidFill>
                  <a:schemeClr val="tx1"/>
                </a:solidFill>
                <a:effectLst/>
                <a:latin typeface="+mn-lt"/>
                <a:ea typeface="+mn-ea"/>
                <a:cs typeface="+mn-cs"/>
              </a:rPr>
              <a:t>月初就开始了，我们用软件没日没夜地抢券抢货”，俊宇称，他和小伙伴两个人一轮班，白天黑夜倒班。</a:t>
            </a:r>
          </a:p>
          <a:p>
            <a:r>
              <a:rPr lang="zh-CN" altLang="en-US" sz="1200" b="0" i="0" kern="1200" dirty="0" smtClean="0">
                <a:solidFill>
                  <a:schemeClr val="tx1"/>
                </a:solidFill>
                <a:effectLst/>
                <a:latin typeface="+mn-lt"/>
                <a:ea typeface="+mn-ea"/>
                <a:cs typeface="+mn-cs"/>
              </a:rPr>
              <a:t>“比如，</a:t>
            </a:r>
            <a:r>
              <a:rPr lang="en-US" altLang="zh-CN" sz="1200" b="0" i="0" kern="1200" dirty="0" smtClean="0">
                <a:solidFill>
                  <a:schemeClr val="tx1"/>
                </a:solidFill>
                <a:effectLst/>
                <a:latin typeface="+mn-lt"/>
                <a:ea typeface="+mn-ea"/>
                <a:cs typeface="+mn-cs"/>
              </a:rPr>
              <a:t>199</a:t>
            </a:r>
            <a:r>
              <a:rPr lang="zh-CN" altLang="en-US" sz="1200" b="0" i="0" kern="1200" dirty="0" smtClean="0">
                <a:solidFill>
                  <a:schemeClr val="tx1"/>
                </a:solidFill>
                <a:effectLst/>
                <a:latin typeface="+mn-lt"/>
                <a:ea typeface="+mn-ea"/>
                <a:cs typeface="+mn-cs"/>
              </a:rPr>
              <a:t>的电脑，</a:t>
            </a:r>
            <a:r>
              <a:rPr lang="en-US" altLang="zh-CN" sz="1200" b="0" i="0" kern="1200" dirty="0" smtClean="0">
                <a:solidFill>
                  <a:schemeClr val="tx1"/>
                </a:solidFill>
                <a:effectLst/>
                <a:latin typeface="+mn-lt"/>
                <a:ea typeface="+mn-ea"/>
                <a:cs typeface="+mn-cs"/>
              </a:rPr>
              <a:t>9.9</a:t>
            </a:r>
            <a:r>
              <a:rPr lang="zh-CN" altLang="en-US" sz="1200" b="0" i="0" kern="1200" dirty="0" smtClean="0">
                <a:solidFill>
                  <a:schemeClr val="tx1"/>
                </a:solidFill>
                <a:effectLst/>
                <a:latin typeface="+mn-lt"/>
                <a:ea typeface="+mn-ea"/>
                <a:cs typeface="+mn-cs"/>
              </a:rPr>
              <a:t>的手机，这些</a:t>
            </a:r>
            <a:r>
              <a:rPr lang="en-US" altLang="zh-CN" sz="1200" b="0" i="0" kern="1200" dirty="0" smtClean="0">
                <a:solidFill>
                  <a:schemeClr val="tx1"/>
                </a:solidFill>
                <a:effectLst/>
                <a:latin typeface="+mn-lt"/>
                <a:ea typeface="+mn-ea"/>
                <a:cs typeface="+mn-cs"/>
              </a:rPr>
              <a:t>3C</a:t>
            </a:r>
            <a:r>
              <a:rPr lang="zh-CN" altLang="en-US" sz="1200" b="0" i="0" kern="1200" dirty="0" smtClean="0">
                <a:solidFill>
                  <a:schemeClr val="tx1"/>
                </a:solidFill>
                <a:effectLst/>
                <a:latin typeface="+mn-lt"/>
                <a:ea typeface="+mn-ea"/>
                <a:cs typeface="+mn-cs"/>
              </a:rPr>
              <a:t>的产品，是我们重点抢的”，俊宇称，因为</a:t>
            </a:r>
            <a:r>
              <a:rPr lang="en-US" altLang="zh-CN" sz="1200" b="0" i="0" kern="1200" dirty="0" smtClean="0">
                <a:solidFill>
                  <a:schemeClr val="tx1"/>
                </a:solidFill>
                <a:effectLst/>
                <a:latin typeface="+mn-lt"/>
                <a:ea typeface="+mn-ea"/>
                <a:cs typeface="+mn-cs"/>
              </a:rPr>
              <a:t>3C</a:t>
            </a:r>
            <a:r>
              <a:rPr lang="zh-CN" altLang="en-US" sz="1200" b="0" i="0" kern="1200" dirty="0" smtClean="0">
                <a:solidFill>
                  <a:schemeClr val="tx1"/>
                </a:solidFill>
                <a:effectLst/>
                <a:latin typeface="+mn-lt"/>
                <a:ea typeface="+mn-ea"/>
                <a:cs typeface="+mn-cs"/>
              </a:rPr>
              <a:t>产品好变现。</a:t>
            </a:r>
          </a:p>
          <a:p>
            <a:r>
              <a:rPr lang="zh-CN" altLang="en-US" sz="1200" b="0" i="0" kern="1200" dirty="0" smtClean="0">
                <a:solidFill>
                  <a:schemeClr val="tx1"/>
                </a:solidFill>
                <a:effectLst/>
                <a:latin typeface="+mn-lt"/>
                <a:ea typeface="+mn-ea"/>
                <a:cs typeface="+mn-cs"/>
              </a:rPr>
              <a:t>但因为最近几年双</a:t>
            </a:r>
            <a:r>
              <a:rPr lang="en-US" altLang="zh-CN" sz="1200" b="0" i="0" kern="1200" dirty="0" smtClean="0">
                <a:solidFill>
                  <a:schemeClr val="tx1"/>
                </a:solidFill>
                <a:effectLst/>
                <a:latin typeface="+mn-lt"/>
                <a:ea typeface="+mn-ea"/>
                <a:cs typeface="+mn-cs"/>
              </a:rPr>
              <a:t>11</a:t>
            </a:r>
            <a:r>
              <a:rPr lang="zh-CN" altLang="en-US" sz="1200" b="0" i="0" kern="1200" dirty="0" smtClean="0">
                <a:solidFill>
                  <a:schemeClr val="tx1"/>
                </a:solidFill>
                <a:effectLst/>
                <a:latin typeface="+mn-lt"/>
                <a:ea typeface="+mn-ea"/>
                <a:cs typeface="+mn-cs"/>
              </a:rPr>
              <a:t>撸货的人倍增，秒杀货物的难度逐步增大。</a:t>
            </a:r>
          </a:p>
          <a:p>
            <a:r>
              <a:rPr lang="zh-CN" altLang="en-US" sz="1200" b="0" i="0" kern="1200" dirty="0" smtClean="0">
                <a:solidFill>
                  <a:schemeClr val="tx1"/>
                </a:solidFill>
                <a:effectLst/>
                <a:latin typeface="+mn-lt"/>
                <a:ea typeface="+mn-ea"/>
                <a:cs typeface="+mn-cs"/>
              </a:rPr>
              <a:t>“参加撸货大军的人，越来越多”，俊宇称，去年的双</a:t>
            </a:r>
            <a:r>
              <a:rPr lang="en-US" altLang="zh-CN" sz="1200" b="0" i="0" kern="1200" dirty="0" smtClean="0">
                <a:solidFill>
                  <a:schemeClr val="tx1"/>
                </a:solidFill>
                <a:effectLst/>
                <a:latin typeface="+mn-lt"/>
                <a:ea typeface="+mn-ea"/>
                <a:cs typeface="+mn-cs"/>
              </a:rPr>
              <a:t>11</a:t>
            </a:r>
            <a:r>
              <a:rPr lang="zh-CN" altLang="en-US" sz="1200" b="0" i="0" kern="1200" dirty="0" smtClean="0">
                <a:solidFill>
                  <a:schemeClr val="tx1"/>
                </a:solidFill>
                <a:effectLst/>
                <a:latin typeface="+mn-lt"/>
                <a:ea typeface="+mn-ea"/>
                <a:cs typeface="+mn-cs"/>
              </a:rPr>
              <a:t>，参加者最多十来万，而今年涌入了几十万人，“人数暴涨几倍”。</a:t>
            </a:r>
          </a:p>
          <a:p>
            <a:r>
              <a:rPr lang="zh-CN" altLang="en-US" sz="1200" b="0" i="0" kern="1200" dirty="0" smtClean="0">
                <a:solidFill>
                  <a:schemeClr val="tx1"/>
                </a:solidFill>
                <a:effectLst/>
                <a:latin typeface="+mn-lt"/>
                <a:ea typeface="+mn-ea"/>
                <a:cs typeface="+mn-cs"/>
              </a:rPr>
              <a:t>大家都是用软件抢，机器战机器，就变成了概率游戏。俊宇称，以前成功率是</a:t>
            </a:r>
            <a:r>
              <a:rPr lang="en-US" altLang="zh-CN" sz="1200" b="0" i="0" kern="1200" dirty="0" smtClean="0">
                <a:solidFill>
                  <a:schemeClr val="tx1"/>
                </a:solidFill>
                <a:effectLst/>
                <a:latin typeface="+mn-lt"/>
                <a:ea typeface="+mn-ea"/>
                <a:cs typeface="+mn-cs"/>
              </a:rPr>
              <a:t>40%</a:t>
            </a:r>
            <a:r>
              <a:rPr lang="zh-CN" altLang="en-US" sz="1200" b="0" i="0" kern="1200" dirty="0" smtClean="0">
                <a:solidFill>
                  <a:schemeClr val="tx1"/>
                </a:solidFill>
                <a:effectLst/>
                <a:latin typeface="+mn-lt"/>
                <a:ea typeface="+mn-ea"/>
                <a:cs typeface="+mn-cs"/>
              </a:rPr>
              <a:t>，现在降到了</a:t>
            </a:r>
            <a:r>
              <a:rPr lang="en-US" altLang="zh-CN" sz="1200" b="0" i="0" kern="1200" dirty="0" smtClean="0">
                <a:solidFill>
                  <a:schemeClr val="tx1"/>
                </a:solidFill>
                <a:effectLst/>
                <a:latin typeface="+mn-lt"/>
                <a:ea typeface="+mn-ea"/>
                <a:cs typeface="+mn-cs"/>
              </a:rPr>
              <a:t>10%</a:t>
            </a:r>
            <a:r>
              <a:rPr lang="zh-CN" altLang="en-US" sz="1200" b="0" i="0" kern="1200" dirty="0" smtClean="0">
                <a:solidFill>
                  <a:schemeClr val="tx1"/>
                </a:solidFill>
                <a:effectLst/>
                <a:latin typeface="+mn-lt"/>
                <a:ea typeface="+mn-ea"/>
                <a:cs typeface="+mn-cs"/>
              </a:rPr>
              <a:t>，甚至更低。</a:t>
            </a:r>
          </a:p>
          <a:p>
            <a:r>
              <a:rPr lang="zh-CN" altLang="en-US" sz="1200" b="0" i="0" kern="1200" dirty="0" smtClean="0">
                <a:solidFill>
                  <a:schemeClr val="tx1"/>
                </a:solidFill>
                <a:effectLst/>
                <a:latin typeface="+mn-lt"/>
                <a:ea typeface="+mn-ea"/>
                <a:cs typeface="+mn-cs"/>
              </a:rPr>
              <a:t>好在双</a:t>
            </a:r>
            <a:r>
              <a:rPr lang="en-US" altLang="zh-CN" sz="1200" b="0" i="0" kern="1200" dirty="0" smtClean="0">
                <a:solidFill>
                  <a:schemeClr val="tx1"/>
                </a:solidFill>
                <a:effectLst/>
                <a:latin typeface="+mn-lt"/>
                <a:ea typeface="+mn-ea"/>
                <a:cs typeface="+mn-cs"/>
              </a:rPr>
              <a:t>11</a:t>
            </a:r>
            <a:r>
              <a:rPr lang="zh-CN" altLang="en-US" sz="1200" b="0" i="0" kern="1200" dirty="0" smtClean="0">
                <a:solidFill>
                  <a:schemeClr val="tx1"/>
                </a:solidFill>
                <a:effectLst/>
                <a:latin typeface="+mn-lt"/>
                <a:ea typeface="+mn-ea"/>
                <a:cs typeface="+mn-cs"/>
              </a:rPr>
              <a:t>的优惠越来越多，参加的电商平台也越来越多，尽管和尚多了，但是粥还是够分。</a:t>
            </a:r>
          </a:p>
          <a:p>
            <a:r>
              <a:rPr lang="zh-CN" altLang="en-US" sz="1200" b="0" i="0" kern="1200" dirty="0" smtClean="0">
                <a:solidFill>
                  <a:schemeClr val="tx1"/>
                </a:solidFill>
                <a:effectLst/>
                <a:latin typeface="+mn-lt"/>
                <a:ea typeface="+mn-ea"/>
                <a:cs typeface="+mn-cs"/>
              </a:rPr>
              <a:t>“去年的战绩是</a:t>
            </a:r>
            <a:r>
              <a:rPr lang="en-US" altLang="zh-CN" sz="1200" b="0" i="0" kern="1200" dirty="0" smtClean="0">
                <a:solidFill>
                  <a:schemeClr val="tx1"/>
                </a:solidFill>
                <a:effectLst/>
                <a:latin typeface="+mn-lt"/>
                <a:ea typeface="+mn-ea"/>
                <a:cs typeface="+mn-cs"/>
              </a:rPr>
              <a:t>10</a:t>
            </a:r>
            <a:r>
              <a:rPr lang="zh-CN" altLang="en-US" sz="1200" b="0" i="0" kern="1200" dirty="0" smtClean="0">
                <a:solidFill>
                  <a:schemeClr val="tx1"/>
                </a:solidFill>
                <a:effectLst/>
                <a:latin typeface="+mn-lt"/>
                <a:ea typeface="+mn-ea"/>
                <a:cs typeface="+mn-cs"/>
              </a:rPr>
              <a:t>万，今年加了人手，快</a:t>
            </a:r>
            <a:r>
              <a:rPr lang="en-US" altLang="zh-CN" sz="1200" b="0" i="0" kern="1200" dirty="0" smtClean="0">
                <a:solidFill>
                  <a:schemeClr val="tx1"/>
                </a:solidFill>
                <a:effectLst/>
                <a:latin typeface="+mn-lt"/>
                <a:ea typeface="+mn-ea"/>
                <a:cs typeface="+mn-cs"/>
              </a:rPr>
              <a:t>20</a:t>
            </a:r>
            <a:r>
              <a:rPr lang="zh-CN" altLang="en-US" sz="1200" b="0" i="0" kern="1200" dirty="0" smtClean="0">
                <a:solidFill>
                  <a:schemeClr val="tx1"/>
                </a:solidFill>
                <a:effectLst/>
                <a:latin typeface="+mn-lt"/>
                <a:ea typeface="+mn-ea"/>
                <a:cs typeface="+mn-cs"/>
              </a:rPr>
              <a:t>多万的收入”，俊宇称。</a:t>
            </a:r>
          </a:p>
          <a:p>
            <a:r>
              <a:rPr lang="zh-CN" altLang="en-US" sz="1200" b="0" i="0" kern="1200" dirty="0" smtClean="0">
                <a:solidFill>
                  <a:schemeClr val="tx1"/>
                </a:solidFill>
                <a:effectLst/>
                <a:latin typeface="+mn-lt"/>
                <a:ea typeface="+mn-ea"/>
                <a:cs typeface="+mn-cs"/>
              </a:rPr>
              <a:t>但像俊宇这样大的“撸客”并不多，大多散户在家琢磨操作，一天的收入也就上千。</a:t>
            </a:r>
          </a:p>
          <a:p>
            <a:r>
              <a:rPr lang="zh-CN" altLang="en-US" sz="1200" b="0" i="0" kern="1200" dirty="0" smtClean="0">
                <a:solidFill>
                  <a:schemeClr val="tx1"/>
                </a:solidFill>
                <a:effectLst/>
                <a:latin typeface="+mn-lt"/>
                <a:ea typeface="+mn-ea"/>
                <a:cs typeface="+mn-cs"/>
              </a:rPr>
              <a:t>尽管收入还算不菲，但他们认为这是“脏活累活”。</a:t>
            </a:r>
          </a:p>
          <a:p>
            <a:r>
              <a:rPr lang="zh-CN" altLang="en-US" sz="1200" b="0" i="0" kern="1200" dirty="0" smtClean="0">
                <a:solidFill>
                  <a:schemeClr val="tx1"/>
                </a:solidFill>
                <a:effectLst/>
                <a:latin typeface="+mn-lt"/>
                <a:ea typeface="+mn-ea"/>
                <a:cs typeface="+mn-cs"/>
              </a:rPr>
              <a:t>“紧盯电脑，一旦抢到了秒杀货物，要马上付款；一旦出现异常，要马上调整战略，一秒都不可懈怠”，俊宇称，坚持一周，整个人就要散架。</a:t>
            </a:r>
          </a:p>
          <a:p>
            <a:r>
              <a:rPr lang="zh-CN" altLang="en-US" sz="1200" b="0" i="0" kern="1200" dirty="0" smtClean="0">
                <a:solidFill>
                  <a:schemeClr val="tx1"/>
                </a:solidFill>
                <a:effectLst/>
                <a:latin typeface="+mn-lt"/>
                <a:ea typeface="+mn-ea"/>
                <a:cs typeface="+mn-cs"/>
              </a:rPr>
              <a:t>“比起开发软件的黑客们，肯定挣得少很多”，俊宇称，在任何行业都是如此，有技术，才有含金量和竞争力，最底层的出卖劳力者，“只能赚小头”。</a:t>
            </a:r>
          </a:p>
          <a:p>
            <a:endParaRPr lang="zh-CN" altLang="en-US" dirty="0"/>
          </a:p>
        </p:txBody>
      </p:sp>
      <p:sp>
        <p:nvSpPr>
          <p:cNvPr id="4" name="灯片编号占位符 3"/>
          <p:cNvSpPr>
            <a:spLocks noGrp="1"/>
          </p:cNvSpPr>
          <p:nvPr>
            <p:ph type="sldNum" sz="quarter" idx="10"/>
          </p:nvPr>
        </p:nvSpPr>
        <p:spPr/>
        <p:txBody>
          <a:bodyPr/>
          <a:lstStyle/>
          <a:p>
            <a:fld id="{8870BB68-66B3-48FE-BAF9-5EE4519B3FE3}" type="slidenum">
              <a:rPr lang="zh-CN" altLang="en-US" smtClean="0"/>
              <a:t>38</a:t>
            </a:fld>
            <a:endParaRPr lang="zh-CN" altLang="en-US"/>
          </a:p>
        </p:txBody>
      </p:sp>
    </p:spTree>
    <p:extLst>
      <p:ext uri="{BB962C8B-B14F-4D97-AF65-F5344CB8AC3E}">
        <p14:creationId xmlns:p14="http://schemas.microsoft.com/office/powerpoint/2010/main" val="3533331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Arial" charset="0"/>
                <a:ea typeface="+mn-ea"/>
                <a:cs typeface="+mn-cs"/>
              </a:rPr>
              <a:t>全球第二大的社交网站</a:t>
            </a:r>
            <a:endParaRPr lang="zh-CN" altLang="en-US" dirty="0"/>
          </a:p>
        </p:txBody>
      </p:sp>
      <p:sp>
        <p:nvSpPr>
          <p:cNvPr id="4" name="灯片编号占位符 3"/>
          <p:cNvSpPr>
            <a:spLocks noGrp="1"/>
          </p:cNvSpPr>
          <p:nvPr>
            <p:ph type="sldNum" sz="quarter" idx="10"/>
          </p:nvPr>
        </p:nvSpPr>
        <p:spPr/>
        <p:txBody>
          <a:bodyPr/>
          <a:lstStyle/>
          <a:p>
            <a:pPr>
              <a:defRPr/>
            </a:pPr>
            <a:fld id="{37056C57-5209-445D-B314-32BFBF3E64AE}" type="slidenum">
              <a:rPr lang="de-DE" altLang="zh-CN" smtClean="0"/>
              <a:pPr>
                <a:defRPr/>
              </a:pPr>
              <a:t>16</a:t>
            </a:fld>
            <a:endParaRPr lang="de-DE" altLang="zh-CN"/>
          </a:p>
        </p:txBody>
      </p:sp>
    </p:spTree>
    <p:extLst>
      <p:ext uri="{BB962C8B-B14F-4D97-AF65-F5344CB8AC3E}">
        <p14:creationId xmlns:p14="http://schemas.microsoft.com/office/powerpoint/2010/main" val="2999705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在这个产业链的最末端，还有一群“销赃者”：他们活跃在各大撸货群里，自称“收货商”。</a:t>
            </a:r>
          </a:p>
          <a:p>
            <a:r>
              <a:rPr lang="zh-CN" altLang="en-US" sz="1200" b="0" i="0" kern="1200" dirty="0" smtClean="0">
                <a:solidFill>
                  <a:schemeClr val="tx1"/>
                </a:solidFill>
                <a:effectLst/>
                <a:latin typeface="+mn-lt"/>
                <a:ea typeface="+mn-ea"/>
                <a:cs typeface="+mn-cs"/>
              </a:rPr>
              <a:t>“减</a:t>
            </a:r>
            <a:r>
              <a:rPr lang="en-US" altLang="zh-CN" sz="1200" b="0" i="0" kern="1200" dirty="0" smtClean="0">
                <a:solidFill>
                  <a:schemeClr val="tx1"/>
                </a:solidFill>
                <a:effectLst/>
                <a:latin typeface="+mn-lt"/>
                <a:ea typeface="+mn-ea"/>
                <a:cs typeface="+mn-cs"/>
              </a:rPr>
              <a:t>30</a:t>
            </a:r>
            <a:r>
              <a:rPr lang="zh-CN" altLang="en-US" sz="1200" b="0" i="0" kern="1200" dirty="0" smtClean="0">
                <a:solidFill>
                  <a:schemeClr val="tx1"/>
                </a:solidFill>
                <a:effectLst/>
                <a:latin typeface="+mn-lt"/>
                <a:ea typeface="+mn-ea"/>
                <a:cs typeface="+mn-cs"/>
              </a:rPr>
              <a:t>的券，可以卖到</a:t>
            </a:r>
            <a:r>
              <a:rPr lang="en-US" altLang="zh-CN" sz="1200" b="0" i="0" kern="1200" dirty="0" smtClean="0">
                <a:solidFill>
                  <a:schemeClr val="tx1"/>
                </a:solidFill>
                <a:effectLst/>
                <a:latin typeface="+mn-lt"/>
                <a:ea typeface="+mn-ea"/>
                <a:cs typeface="+mn-cs"/>
              </a:rPr>
              <a:t>8</a:t>
            </a:r>
            <a:r>
              <a:rPr lang="zh-CN" altLang="en-US" sz="1200" b="0" i="0" kern="1200" dirty="0" smtClean="0">
                <a:solidFill>
                  <a:schemeClr val="tx1"/>
                </a:solidFill>
                <a:effectLst/>
                <a:latin typeface="+mn-lt"/>
                <a:ea typeface="+mn-ea"/>
                <a:cs typeface="+mn-cs"/>
              </a:rPr>
              <a:t>块，一般就按照券价格的三分之一或四分之一报价”，收券商“天圣”（网名）称。</a:t>
            </a:r>
          </a:p>
          <a:p>
            <a:r>
              <a:rPr lang="zh-CN" altLang="en-US" sz="1200" b="0" i="0" kern="1200" dirty="0" smtClean="0">
                <a:solidFill>
                  <a:schemeClr val="tx1"/>
                </a:solidFill>
                <a:effectLst/>
                <a:latin typeface="+mn-lt"/>
                <a:ea typeface="+mn-ea"/>
                <a:cs typeface="+mn-cs"/>
              </a:rPr>
              <a:t>天圣这一个月，在各大黑产群发广告，将散户手中的优惠券收回来。</a:t>
            </a:r>
          </a:p>
          <a:p>
            <a:r>
              <a:rPr lang="zh-CN" altLang="en-US" sz="1200" b="0" i="0" kern="1200" dirty="0" smtClean="0">
                <a:solidFill>
                  <a:schemeClr val="tx1"/>
                </a:solidFill>
                <a:effectLst/>
                <a:latin typeface="+mn-lt"/>
                <a:ea typeface="+mn-ea"/>
                <a:cs typeface="+mn-cs"/>
              </a:rPr>
              <a:t>“最常见的销券渠道，就是卓朗、卡奥、</a:t>
            </a:r>
            <a:r>
              <a:rPr lang="en-US" altLang="zh-CN" sz="1200" b="0" i="0" kern="1200" dirty="0" smtClean="0">
                <a:solidFill>
                  <a:schemeClr val="tx1"/>
                </a:solidFill>
                <a:effectLst/>
                <a:latin typeface="+mn-lt"/>
                <a:ea typeface="+mn-ea"/>
                <a:cs typeface="+mn-cs"/>
              </a:rPr>
              <a:t>917KA</a:t>
            </a:r>
            <a:r>
              <a:rPr lang="zh-CN" altLang="en-US" sz="1200" b="0" i="0" kern="1200" dirty="0" smtClean="0">
                <a:solidFill>
                  <a:schemeClr val="tx1"/>
                </a:solidFill>
                <a:effectLst/>
                <a:latin typeface="+mn-lt"/>
                <a:ea typeface="+mn-ea"/>
                <a:cs typeface="+mn-cs"/>
              </a:rPr>
              <a:t>等网站”，天圣将购券地址撒播到各大购物论坛、群里，甚至某宝上去销售，每张券加价</a:t>
            </a:r>
            <a:r>
              <a:rPr lang="en-US" altLang="zh-CN" sz="1200" b="0" i="0" kern="1200" dirty="0" smtClean="0">
                <a:solidFill>
                  <a:schemeClr val="tx1"/>
                </a:solidFill>
                <a:effectLst/>
                <a:latin typeface="+mn-lt"/>
                <a:ea typeface="+mn-ea"/>
                <a:cs typeface="+mn-cs"/>
              </a:rPr>
              <a:t>2-3</a:t>
            </a:r>
            <a:r>
              <a:rPr lang="zh-CN" altLang="en-US" sz="1200" b="0" i="0" kern="1200" dirty="0" smtClean="0">
                <a:solidFill>
                  <a:schemeClr val="tx1"/>
                </a:solidFill>
                <a:effectLst/>
                <a:latin typeface="+mn-lt"/>
                <a:ea typeface="+mn-ea"/>
                <a:cs typeface="+mn-cs"/>
              </a:rPr>
              <a:t>块。</a:t>
            </a:r>
          </a:p>
          <a:p>
            <a:r>
              <a:rPr lang="zh-CN" altLang="en-US" sz="1200" b="0" i="0" kern="1200" dirty="0" smtClean="0">
                <a:solidFill>
                  <a:schemeClr val="tx1"/>
                </a:solidFill>
                <a:effectLst/>
                <a:latin typeface="+mn-lt"/>
                <a:ea typeface="+mn-ea"/>
                <a:cs typeface="+mn-cs"/>
              </a:rPr>
              <a:t>“赚的就是差价，倒卖券，一个月能赚两三万”，天圣说，双</a:t>
            </a:r>
            <a:r>
              <a:rPr lang="en-US" altLang="zh-CN" sz="1200" b="0" i="0" kern="1200" dirty="0" smtClean="0">
                <a:solidFill>
                  <a:schemeClr val="tx1"/>
                </a:solidFill>
                <a:effectLst/>
                <a:latin typeface="+mn-lt"/>
                <a:ea typeface="+mn-ea"/>
                <a:cs typeface="+mn-cs"/>
              </a:rPr>
              <a:t>11</a:t>
            </a:r>
            <a:r>
              <a:rPr lang="zh-CN" altLang="en-US" sz="1200" b="0" i="0" kern="1200" dirty="0" smtClean="0">
                <a:solidFill>
                  <a:schemeClr val="tx1"/>
                </a:solidFill>
                <a:effectLst/>
                <a:latin typeface="+mn-lt"/>
                <a:ea typeface="+mn-ea"/>
                <a:cs typeface="+mn-cs"/>
              </a:rPr>
              <a:t>期间，收入翻倍。</a:t>
            </a:r>
          </a:p>
          <a:p>
            <a:r>
              <a:rPr lang="zh-CN" altLang="en-US" dirty="0" smtClean="0"/>
              <a:t/>
            </a:r>
            <a:br>
              <a:rPr lang="zh-CN" altLang="en-US" dirty="0" smtClean="0"/>
            </a:br>
            <a:endParaRPr lang="zh-CN" altLang="en-US" dirty="0"/>
          </a:p>
        </p:txBody>
      </p:sp>
      <p:sp>
        <p:nvSpPr>
          <p:cNvPr id="4" name="灯片编号占位符 3"/>
          <p:cNvSpPr>
            <a:spLocks noGrp="1"/>
          </p:cNvSpPr>
          <p:nvPr>
            <p:ph type="sldNum" sz="quarter" idx="10"/>
          </p:nvPr>
        </p:nvSpPr>
        <p:spPr/>
        <p:txBody>
          <a:bodyPr/>
          <a:lstStyle/>
          <a:p>
            <a:fld id="{8870BB68-66B3-48FE-BAF9-5EE4519B3FE3}" type="slidenum">
              <a:rPr lang="zh-CN" altLang="en-US" smtClean="0"/>
              <a:t>39</a:t>
            </a:fld>
            <a:endParaRPr lang="zh-CN" altLang="en-US"/>
          </a:p>
        </p:txBody>
      </p:sp>
    </p:spTree>
    <p:extLst>
      <p:ext uri="{BB962C8B-B14F-4D97-AF65-F5344CB8AC3E}">
        <p14:creationId xmlns:p14="http://schemas.microsoft.com/office/powerpoint/2010/main" val="9202190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“今年双</a:t>
            </a:r>
            <a:r>
              <a:rPr lang="en-US" altLang="zh-CN" sz="1200" b="0" i="0" kern="1200" dirty="0" smtClean="0">
                <a:solidFill>
                  <a:schemeClr val="tx1"/>
                </a:solidFill>
                <a:effectLst/>
                <a:latin typeface="+mn-lt"/>
                <a:ea typeface="+mn-ea"/>
                <a:cs typeface="+mn-cs"/>
              </a:rPr>
              <a:t>11</a:t>
            </a:r>
            <a:r>
              <a:rPr lang="zh-CN" altLang="en-US" sz="1200" b="0" i="0" kern="1200" dirty="0" smtClean="0">
                <a:solidFill>
                  <a:schemeClr val="tx1"/>
                </a:solidFill>
                <a:effectLst/>
                <a:latin typeface="+mn-lt"/>
                <a:ea typeface="+mn-ea"/>
                <a:cs typeface="+mn-cs"/>
              </a:rPr>
              <a:t>，黑产动静是惊人的，在这一个月内，我们检测到数百万的黑产号码，新注册了各家平台”，锦佰安业务安全总监“</a:t>
            </a:r>
            <a:r>
              <a:rPr lang="en-US" altLang="zh-CN" sz="1200" b="0" i="0" kern="1200" dirty="0" err="1" smtClean="0">
                <a:solidFill>
                  <a:schemeClr val="tx1"/>
                </a:solidFill>
                <a:effectLst/>
                <a:latin typeface="+mn-lt"/>
                <a:ea typeface="+mn-ea"/>
                <a:cs typeface="+mn-cs"/>
              </a:rPr>
              <a:t>Madmaner</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（网名）监控了三千万的黑产号码，他注意到，从</a:t>
            </a:r>
            <a:r>
              <a:rPr lang="en-US" altLang="zh-CN" sz="1200" b="0" i="0" kern="1200" dirty="0" smtClean="0">
                <a:solidFill>
                  <a:schemeClr val="tx1"/>
                </a:solidFill>
                <a:effectLst/>
                <a:latin typeface="+mn-lt"/>
                <a:ea typeface="+mn-ea"/>
                <a:cs typeface="+mn-cs"/>
              </a:rPr>
              <a:t>10</a:t>
            </a:r>
            <a:r>
              <a:rPr lang="zh-CN" altLang="en-US" sz="1200" b="0" i="0" kern="1200" dirty="0" smtClean="0">
                <a:solidFill>
                  <a:schemeClr val="tx1"/>
                </a:solidFill>
                <a:effectLst/>
                <a:latin typeface="+mn-lt"/>
                <a:ea typeface="+mn-ea"/>
                <a:cs typeface="+mn-cs"/>
              </a:rPr>
              <a:t>月份开始，这些号码纷纷出动。</a:t>
            </a:r>
          </a:p>
          <a:p>
            <a:r>
              <a:rPr lang="zh-CN" altLang="en-US" sz="1200" b="0" i="0" kern="1200" dirty="0" smtClean="0">
                <a:solidFill>
                  <a:schemeClr val="tx1"/>
                </a:solidFill>
                <a:effectLst/>
                <a:latin typeface="+mn-lt"/>
                <a:ea typeface="+mn-ea"/>
                <a:cs typeface="+mn-cs"/>
              </a:rPr>
              <a:t>“黑产号码每天有十几万的新注册量，而且我们监测的，只是部分号码，整个黑产的新注册量将非常惊人”，</a:t>
            </a:r>
            <a:r>
              <a:rPr lang="en-US" altLang="zh-CN" sz="1200" b="0" i="0" kern="1200" dirty="0" err="1" smtClean="0">
                <a:solidFill>
                  <a:schemeClr val="tx1"/>
                </a:solidFill>
                <a:effectLst/>
                <a:latin typeface="+mn-lt"/>
                <a:ea typeface="+mn-ea"/>
                <a:cs typeface="+mn-cs"/>
              </a:rPr>
              <a:t>Madmaner</a:t>
            </a:r>
            <a:r>
              <a:rPr lang="zh-CN" altLang="en-US" sz="1200" b="0" i="0" kern="1200" dirty="0" smtClean="0">
                <a:solidFill>
                  <a:schemeClr val="tx1"/>
                </a:solidFill>
                <a:effectLst/>
                <a:latin typeface="+mn-lt"/>
                <a:ea typeface="+mn-ea"/>
                <a:cs typeface="+mn-cs"/>
              </a:rPr>
              <a:t>称。</a:t>
            </a:r>
          </a:p>
          <a:p>
            <a:r>
              <a:rPr lang="en-US" altLang="zh-CN" sz="1200" b="0" i="0" kern="1200" dirty="0" err="1" smtClean="0">
                <a:solidFill>
                  <a:schemeClr val="tx1"/>
                </a:solidFill>
                <a:effectLst/>
                <a:latin typeface="+mn-lt"/>
                <a:ea typeface="+mn-ea"/>
                <a:cs typeface="+mn-cs"/>
              </a:rPr>
              <a:t>Madmaner</a:t>
            </a:r>
            <a:r>
              <a:rPr lang="zh-CN" altLang="en-US" sz="1200" b="0" i="0" kern="1200" dirty="0" smtClean="0">
                <a:solidFill>
                  <a:schemeClr val="tx1"/>
                </a:solidFill>
                <a:effectLst/>
                <a:latin typeface="+mn-lt"/>
                <a:ea typeface="+mn-ea"/>
                <a:cs typeface="+mn-cs"/>
              </a:rPr>
              <a:t>将最近两周黑产号码新注册数据进行统计，蘑菇街和</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号店列在了前两位。</a:t>
            </a:r>
          </a:p>
          <a:p>
            <a:r>
              <a:rPr lang="zh-CN" altLang="en-US" sz="1200" b="0" i="0" kern="1200" dirty="0" smtClean="0">
                <a:solidFill>
                  <a:schemeClr val="tx1"/>
                </a:solidFill>
                <a:effectLst/>
                <a:latin typeface="+mn-lt"/>
                <a:ea typeface="+mn-ea"/>
                <a:cs typeface="+mn-cs"/>
              </a:rPr>
              <a:t>大部分撸货大军会选择老账号，因为新帐号的价格贵，成本高，因此，这些新注册数据，反映的只是双</a:t>
            </a:r>
            <a:r>
              <a:rPr lang="en-US" altLang="zh-CN" sz="1200" b="0" i="0" kern="1200" dirty="0" smtClean="0">
                <a:solidFill>
                  <a:schemeClr val="tx1"/>
                </a:solidFill>
                <a:effectLst/>
                <a:latin typeface="+mn-lt"/>
                <a:ea typeface="+mn-ea"/>
                <a:cs typeface="+mn-cs"/>
              </a:rPr>
              <a:t>11</a:t>
            </a:r>
            <a:r>
              <a:rPr lang="zh-CN" altLang="en-US" sz="1200" b="0" i="0" kern="1200" dirty="0" smtClean="0">
                <a:solidFill>
                  <a:schemeClr val="tx1"/>
                </a:solidFill>
                <a:effectLst/>
                <a:latin typeface="+mn-lt"/>
                <a:ea typeface="+mn-ea"/>
                <a:cs typeface="+mn-cs"/>
              </a:rPr>
              <a:t>黑产的冰山一角。</a:t>
            </a:r>
          </a:p>
          <a:p>
            <a:r>
              <a:rPr lang="zh-CN" altLang="en-US" sz="1200" b="0" i="0" kern="1200" dirty="0" smtClean="0">
                <a:solidFill>
                  <a:schemeClr val="tx1"/>
                </a:solidFill>
                <a:effectLst/>
                <a:latin typeface="+mn-lt"/>
                <a:ea typeface="+mn-ea"/>
                <a:cs typeface="+mn-cs"/>
              </a:rPr>
              <a:t>卡商提供账号，黑客提供软件，撸客抢货抢券，收货商收赃并销赃，他们在毫无组织的情况下，迅速集结成一条密不透风的产业链。</a:t>
            </a:r>
          </a:p>
          <a:p>
            <a:r>
              <a:rPr lang="zh-CN" altLang="en-US" sz="1200" b="0" i="0" kern="1200" dirty="0" smtClean="0">
                <a:solidFill>
                  <a:schemeClr val="tx1"/>
                </a:solidFill>
                <a:effectLst/>
                <a:latin typeface="+mn-lt"/>
                <a:ea typeface="+mn-ea"/>
                <a:cs typeface="+mn-cs"/>
              </a:rPr>
              <a:t>双</a:t>
            </a:r>
            <a:r>
              <a:rPr lang="en-US" altLang="zh-CN" sz="1200" b="0" i="0" kern="1200" dirty="0" smtClean="0">
                <a:solidFill>
                  <a:schemeClr val="tx1"/>
                </a:solidFill>
                <a:effectLst/>
                <a:latin typeface="+mn-lt"/>
                <a:ea typeface="+mn-ea"/>
                <a:cs typeface="+mn-cs"/>
              </a:rPr>
              <a:t>11</a:t>
            </a:r>
            <a:r>
              <a:rPr lang="zh-CN" altLang="en-US" sz="1200" b="0" i="0" kern="1200" dirty="0" smtClean="0">
                <a:solidFill>
                  <a:schemeClr val="tx1"/>
                </a:solidFill>
                <a:effectLst/>
                <a:latin typeface="+mn-lt"/>
                <a:ea typeface="+mn-ea"/>
                <a:cs typeface="+mn-cs"/>
              </a:rPr>
              <a:t>，这个一年一度的购物狂欢，各家平台推出的“返利用户”促销活动，最终沦为黑产的夺食之战。</a:t>
            </a:r>
          </a:p>
          <a:p>
            <a:r>
              <a:rPr lang="zh-CN" altLang="en-US" dirty="0" smtClean="0"/>
              <a:t/>
            </a:r>
            <a:br>
              <a:rPr lang="zh-CN" altLang="en-US" dirty="0" smtClean="0"/>
            </a:br>
            <a:r>
              <a:rPr lang="zh-CN" altLang="en-US" sz="1200" b="0" i="0" kern="1200" dirty="0" smtClean="0">
                <a:solidFill>
                  <a:schemeClr val="tx1"/>
                </a:solidFill>
                <a:effectLst/>
                <a:latin typeface="+mn-lt"/>
                <a:ea typeface="+mn-ea"/>
                <a:cs typeface="+mn-cs"/>
              </a:rPr>
              <a:t>黑产的组织协调与专业分工，“卡商提供账号、黑客提供软件、撸客抢货抢券、收货商收赃并销赃，在毫无组织的情况下，迅速集结成一条密不透风的产业链。”</a:t>
            </a:r>
          </a:p>
          <a:p>
            <a:r>
              <a:rPr lang="zh-CN" altLang="en-US" sz="1200" b="0" i="0" kern="1200" dirty="0" smtClean="0">
                <a:solidFill>
                  <a:schemeClr val="tx1"/>
                </a:solidFill>
                <a:effectLst/>
                <a:latin typeface="+mn-lt"/>
                <a:ea typeface="+mn-ea"/>
                <a:cs typeface="+mn-cs"/>
              </a:rPr>
              <a:t>曾有业内人士大致测算称，中国电信网络黑产从业人员已经超过</a:t>
            </a:r>
            <a:r>
              <a:rPr lang="en-US" altLang="zh-CN" sz="1200" b="0" i="0" kern="1200" dirty="0" smtClean="0">
                <a:solidFill>
                  <a:schemeClr val="tx1"/>
                </a:solidFill>
                <a:effectLst/>
                <a:latin typeface="+mn-lt"/>
                <a:ea typeface="+mn-ea"/>
                <a:cs typeface="+mn-cs"/>
              </a:rPr>
              <a:t>150</a:t>
            </a:r>
            <a:r>
              <a:rPr lang="zh-CN" altLang="en-US" sz="1200" b="0" i="0" kern="1200" dirty="0" smtClean="0">
                <a:solidFill>
                  <a:schemeClr val="tx1"/>
                </a:solidFill>
                <a:effectLst/>
                <a:latin typeface="+mn-lt"/>
                <a:ea typeface="+mn-ea"/>
                <a:cs typeface="+mn-cs"/>
              </a:rPr>
              <a:t>万，市场规模达到千亿元级别。</a:t>
            </a:r>
          </a:p>
          <a:p>
            <a:r>
              <a:rPr lang="zh-CN" altLang="en-US" sz="1200" b="0" i="0" kern="1200" dirty="0" smtClean="0">
                <a:solidFill>
                  <a:schemeClr val="tx1"/>
                </a:solidFill>
                <a:effectLst/>
                <a:latin typeface="+mn-lt"/>
                <a:ea typeface="+mn-ea"/>
                <a:cs typeface="+mn-cs"/>
              </a:rPr>
              <a:t>黑市交易在全球范围内都存在已久，当互联网全面普及，黑产也顺其自然的成为互联网生态中的一部分。跟随者互联网技术及商业模式发展大潮，迭代升级。</a:t>
            </a:r>
          </a:p>
          <a:p>
            <a:endParaRPr lang="zh-CN" altLang="en-US" dirty="0"/>
          </a:p>
        </p:txBody>
      </p:sp>
      <p:sp>
        <p:nvSpPr>
          <p:cNvPr id="4" name="灯片编号占位符 3"/>
          <p:cNvSpPr>
            <a:spLocks noGrp="1"/>
          </p:cNvSpPr>
          <p:nvPr>
            <p:ph type="sldNum" sz="quarter" idx="10"/>
          </p:nvPr>
        </p:nvSpPr>
        <p:spPr/>
        <p:txBody>
          <a:bodyPr/>
          <a:lstStyle/>
          <a:p>
            <a:fld id="{8870BB68-66B3-48FE-BAF9-5EE4519B3FE3}" type="slidenum">
              <a:rPr lang="zh-CN" altLang="en-US" smtClean="0"/>
              <a:t>40</a:t>
            </a:fld>
            <a:endParaRPr lang="zh-CN" altLang="en-US"/>
          </a:p>
        </p:txBody>
      </p:sp>
    </p:spTree>
    <p:extLst>
      <p:ext uri="{BB962C8B-B14F-4D97-AF65-F5344CB8AC3E}">
        <p14:creationId xmlns:p14="http://schemas.microsoft.com/office/powerpoint/2010/main" val="31570700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接码平台、商业化的注册</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机、群控系统、代理平台、资料商人和账号商人，整个薅羊毛的产业链的结构，大</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致如下</a:t>
            </a:r>
            <a:r>
              <a:rPr lang="zh-CN" altLang="en-US" dirty="0" smtClean="0"/>
              <a:t> </a:t>
            </a:r>
            <a:br>
              <a:rPr lang="zh-CN" altLang="en-US" dirty="0" smtClean="0"/>
            </a:br>
            <a:endParaRPr lang="zh-CN" altLang="en-US" dirty="0"/>
          </a:p>
        </p:txBody>
      </p:sp>
      <p:sp>
        <p:nvSpPr>
          <p:cNvPr id="4" name="灯片编号占位符 3"/>
          <p:cNvSpPr>
            <a:spLocks noGrp="1"/>
          </p:cNvSpPr>
          <p:nvPr>
            <p:ph type="sldNum" sz="quarter" idx="10"/>
          </p:nvPr>
        </p:nvSpPr>
        <p:spPr/>
        <p:txBody>
          <a:bodyPr/>
          <a:lstStyle/>
          <a:p>
            <a:fld id="{8870BB68-66B3-48FE-BAF9-5EE4519B3FE3}" type="slidenum">
              <a:rPr lang="zh-CN" altLang="en-US" smtClean="0"/>
              <a:t>41</a:t>
            </a:fld>
            <a:endParaRPr lang="zh-CN" altLang="en-US"/>
          </a:p>
        </p:txBody>
      </p:sp>
    </p:spTree>
    <p:extLst>
      <p:ext uri="{BB962C8B-B14F-4D97-AF65-F5344CB8AC3E}">
        <p14:creationId xmlns:p14="http://schemas.microsoft.com/office/powerpoint/2010/main" val="23794580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虚假号码”并不是“虚拟手机号”（由虚拟运营商负责发行和管理的手机号），“虚</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假号码”泛指所有用于代替他人接收验证码的手机号。绝大部分虚假号码，没有经过</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实名制登记，存活时间有限，超出运营商规定的实名制期限，就会被强制停机，然</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后变成空号进行回收，再继续投放市场。也有部分虚假号码，是经过实名制登记</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的，可以长期使用，但随着时间的推移，这些号码被使用的次数越来越多，过往的</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风险行为很容易被识别出来，进而被标记为黑名单。</a:t>
            </a:r>
            <a:r>
              <a:rPr lang="zh-CN" altLang="en-US" dirty="0" smtClean="0"/>
              <a:t> </a:t>
            </a:r>
            <a:br>
              <a:rPr lang="zh-CN" altLang="en-US" dirty="0" smtClean="0"/>
            </a:br>
            <a:endParaRPr lang="zh-CN" altLang="en-US" dirty="0"/>
          </a:p>
        </p:txBody>
      </p:sp>
      <p:sp>
        <p:nvSpPr>
          <p:cNvPr id="4" name="灯片编号占位符 3"/>
          <p:cNvSpPr>
            <a:spLocks noGrp="1"/>
          </p:cNvSpPr>
          <p:nvPr>
            <p:ph type="sldNum" sz="quarter" idx="10"/>
          </p:nvPr>
        </p:nvSpPr>
        <p:spPr/>
        <p:txBody>
          <a:bodyPr/>
          <a:lstStyle/>
          <a:p>
            <a:fld id="{8870BB68-66B3-48FE-BAF9-5EE4519B3FE3}" type="slidenum">
              <a:rPr lang="zh-CN" altLang="en-US" smtClean="0"/>
              <a:t>42</a:t>
            </a:fld>
            <a:endParaRPr lang="zh-CN" altLang="en-US"/>
          </a:p>
        </p:txBody>
      </p:sp>
    </p:spTree>
    <p:extLst>
      <p:ext uri="{BB962C8B-B14F-4D97-AF65-F5344CB8AC3E}">
        <p14:creationId xmlns:p14="http://schemas.microsoft.com/office/powerpoint/2010/main" val="37159026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由于硬件的一些限制，普通 </a:t>
            </a:r>
            <a:r>
              <a:rPr lang="en-US" altLang="zh-CN" sz="1200" b="0" i="0" kern="1200" dirty="0" smtClean="0">
                <a:solidFill>
                  <a:schemeClr val="tx1"/>
                </a:solidFill>
                <a:effectLst/>
                <a:latin typeface="+mn-lt"/>
                <a:ea typeface="+mn-ea"/>
                <a:cs typeface="+mn-cs"/>
              </a:rPr>
              <a:t>PC </a:t>
            </a:r>
            <a:r>
              <a:rPr lang="zh-CN" altLang="en-US" sz="1200" b="0" i="0" kern="1200" dirty="0" smtClean="0">
                <a:solidFill>
                  <a:schemeClr val="tx1"/>
                </a:solidFill>
                <a:effectLst/>
                <a:latin typeface="+mn-lt"/>
                <a:ea typeface="+mn-ea"/>
                <a:cs typeface="+mn-cs"/>
              </a:rPr>
              <a:t>最多能同时连接 </a:t>
            </a:r>
            <a:r>
              <a:rPr lang="en-US" altLang="zh-CN" sz="1200" b="0" i="0" kern="1200" dirty="0" smtClean="0">
                <a:solidFill>
                  <a:schemeClr val="tx1"/>
                </a:solidFill>
                <a:effectLst/>
                <a:latin typeface="+mn-lt"/>
                <a:ea typeface="+mn-ea"/>
                <a:cs typeface="+mn-cs"/>
              </a:rPr>
              <a:t>32 </a:t>
            </a:r>
            <a:r>
              <a:rPr lang="zh-CN" altLang="en-US" sz="1200" b="0" i="0" kern="1200" dirty="0" smtClean="0">
                <a:solidFill>
                  <a:schemeClr val="tx1"/>
                </a:solidFill>
                <a:effectLst/>
                <a:latin typeface="+mn-lt"/>
                <a:ea typeface="+mn-ea"/>
                <a:cs typeface="+mn-cs"/>
              </a:rPr>
              <a:t>个 </a:t>
            </a:r>
            <a:r>
              <a:rPr lang="en-US" altLang="zh-CN" sz="1200" b="0" i="0" kern="1200" dirty="0" smtClean="0">
                <a:solidFill>
                  <a:schemeClr val="tx1"/>
                </a:solidFill>
                <a:effectLst/>
                <a:latin typeface="+mn-lt"/>
                <a:ea typeface="+mn-ea"/>
                <a:cs typeface="+mn-cs"/>
              </a:rPr>
              <a:t>USB </a:t>
            </a:r>
            <a:r>
              <a:rPr lang="zh-CN" altLang="en-US" sz="1200" b="0" i="0" kern="1200" dirty="0" smtClean="0">
                <a:solidFill>
                  <a:schemeClr val="tx1"/>
                </a:solidFill>
                <a:effectLst/>
                <a:latin typeface="+mn-lt"/>
                <a:ea typeface="+mn-ea"/>
                <a:cs typeface="+mn-cs"/>
              </a:rPr>
              <a:t>外设，猫池中每 </a:t>
            </a:r>
            <a:r>
              <a:rPr lang="en-US" altLang="zh-CN" sz="1200" b="0" i="0" kern="1200" dirty="0" smtClean="0">
                <a:solidFill>
                  <a:schemeClr val="tx1"/>
                </a:solidFill>
                <a:effectLst/>
                <a:latin typeface="+mn-lt"/>
                <a:ea typeface="+mn-ea"/>
                <a:cs typeface="+mn-cs"/>
              </a:rPr>
              <a:t>4 </a:t>
            </a:r>
            <a:r>
              <a:rPr lang="zh-CN" altLang="en-US" sz="1200" b="0" i="0" kern="1200" dirty="0" smtClean="0">
                <a:solidFill>
                  <a:schemeClr val="tx1"/>
                </a:solidFill>
                <a:effectLst/>
                <a:latin typeface="+mn-lt"/>
                <a:ea typeface="+mn-ea"/>
                <a:cs typeface="+mn-cs"/>
              </a:rPr>
              <a:t>个</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卡槽作为一个 </a:t>
            </a:r>
            <a:r>
              <a:rPr lang="en-US" altLang="zh-CN" sz="1200" b="0" i="0" kern="1200" dirty="0" smtClean="0">
                <a:solidFill>
                  <a:schemeClr val="tx1"/>
                </a:solidFill>
                <a:effectLst/>
                <a:latin typeface="+mn-lt"/>
                <a:ea typeface="+mn-ea"/>
                <a:cs typeface="+mn-cs"/>
              </a:rPr>
              <a:t>USB-Hub </a:t>
            </a:r>
            <a:r>
              <a:rPr lang="zh-CN" altLang="en-US" sz="1200" b="0" i="0" kern="1200" dirty="0" smtClean="0">
                <a:solidFill>
                  <a:schemeClr val="tx1"/>
                </a:solidFill>
                <a:effectLst/>
                <a:latin typeface="+mn-lt"/>
                <a:ea typeface="+mn-ea"/>
                <a:cs typeface="+mn-cs"/>
              </a:rPr>
              <a:t>连接到电脑上，这对卡商所能持有的手机卡数量造成了一</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定限制，也可以接触一些外设来进行突破。目前市面上销售的猫池硬件，最大可以</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支撑 </a:t>
            </a:r>
            <a:r>
              <a:rPr lang="en-US" altLang="zh-CN" sz="1200" b="0" i="0" kern="1200" dirty="0" smtClean="0">
                <a:solidFill>
                  <a:schemeClr val="tx1"/>
                </a:solidFill>
                <a:effectLst/>
                <a:latin typeface="+mn-lt"/>
                <a:ea typeface="+mn-ea"/>
                <a:cs typeface="+mn-cs"/>
              </a:rPr>
              <a:t>2048 </a:t>
            </a:r>
            <a:r>
              <a:rPr lang="zh-CN" altLang="en-US" sz="1200" b="0" i="0" kern="1200" dirty="0" smtClean="0">
                <a:solidFill>
                  <a:schemeClr val="tx1"/>
                </a:solidFill>
                <a:effectLst/>
                <a:latin typeface="+mn-lt"/>
                <a:ea typeface="+mn-ea"/>
                <a:cs typeface="+mn-cs"/>
              </a:rPr>
              <a:t>张手机卡同时工作。</a:t>
            </a:r>
            <a:r>
              <a:rPr lang="zh-CN" altLang="en-US" dirty="0" smtClean="0"/>
              <a:t> </a:t>
            </a:r>
            <a:br>
              <a:rPr lang="zh-CN" altLang="en-US" dirty="0" smtClean="0"/>
            </a:br>
            <a:endParaRPr lang="zh-CN" altLang="en-US" dirty="0"/>
          </a:p>
        </p:txBody>
      </p:sp>
      <p:sp>
        <p:nvSpPr>
          <p:cNvPr id="4" name="灯片编号占位符 3"/>
          <p:cNvSpPr>
            <a:spLocks noGrp="1"/>
          </p:cNvSpPr>
          <p:nvPr>
            <p:ph type="sldNum" sz="quarter" idx="10"/>
          </p:nvPr>
        </p:nvSpPr>
        <p:spPr/>
        <p:txBody>
          <a:bodyPr/>
          <a:lstStyle/>
          <a:p>
            <a:fld id="{8870BB68-66B3-48FE-BAF9-5EE4519B3FE3}" type="slidenum">
              <a:rPr lang="zh-CN" altLang="en-US" smtClean="0"/>
              <a:t>43</a:t>
            </a:fld>
            <a:endParaRPr lang="zh-CN" altLang="en-US"/>
          </a:p>
        </p:txBody>
      </p:sp>
    </p:spTree>
    <p:extLst>
      <p:ext uri="{BB962C8B-B14F-4D97-AF65-F5344CB8AC3E}">
        <p14:creationId xmlns:p14="http://schemas.microsoft.com/office/powerpoint/2010/main" val="37800505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2016 </a:t>
            </a:r>
            <a:r>
              <a:rPr lang="zh-CN" altLang="en-US" sz="1200" b="0" i="0" kern="1200" dirty="0" smtClean="0">
                <a:solidFill>
                  <a:schemeClr val="tx1"/>
                </a:solidFill>
                <a:effectLst/>
                <a:latin typeface="+mn-lt"/>
                <a:ea typeface="+mn-ea"/>
                <a:cs typeface="+mn-cs"/>
              </a:rPr>
              <a:t>年 </a:t>
            </a:r>
            <a:r>
              <a:rPr lang="en-US" altLang="zh-CN" sz="1200" b="0" i="0" kern="1200" dirty="0" smtClean="0">
                <a:solidFill>
                  <a:schemeClr val="tx1"/>
                </a:solidFill>
                <a:effectLst/>
                <a:latin typeface="+mn-lt"/>
                <a:ea typeface="+mn-ea"/>
                <a:cs typeface="+mn-cs"/>
              </a:rPr>
              <a:t>7 </a:t>
            </a:r>
            <a:r>
              <a:rPr lang="zh-CN" altLang="en-US" sz="1200" b="0" i="0" kern="1200" dirty="0" smtClean="0">
                <a:solidFill>
                  <a:schemeClr val="tx1"/>
                </a:solidFill>
                <a:effectLst/>
                <a:latin typeface="+mn-lt"/>
                <a:ea typeface="+mn-ea"/>
                <a:cs typeface="+mn-cs"/>
              </a:rPr>
              <a:t>月份，浙江警方打掉了当时规模最大的接码平台</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爱码，从爱码平台缴获了超过 </a:t>
            </a:r>
            <a:r>
              <a:rPr lang="en-US" altLang="zh-CN" sz="1200" b="0" i="0" kern="1200" dirty="0" smtClean="0">
                <a:solidFill>
                  <a:schemeClr val="tx1"/>
                </a:solidFill>
                <a:effectLst/>
                <a:latin typeface="+mn-lt"/>
                <a:ea typeface="+mn-ea"/>
                <a:cs typeface="+mn-cs"/>
              </a:rPr>
              <a:t>700 </a:t>
            </a:r>
            <a:r>
              <a:rPr lang="zh-CN" altLang="en-US" sz="1200" b="0" i="0" kern="1200" dirty="0" smtClean="0">
                <a:solidFill>
                  <a:schemeClr val="tx1"/>
                </a:solidFill>
                <a:effectLst/>
                <a:latin typeface="+mn-lt"/>
                <a:ea typeface="+mn-ea"/>
                <a:cs typeface="+mn-cs"/>
              </a:rPr>
              <a:t>万张已经使用过的手机卡。自此之后，接码平台基本上不再自己提供手机卡，而是全部由卡商来提供，平台在整个过程中，仅充当了羊毛党和卡商进行验证码短信交易的渠道。</a:t>
            </a:r>
            <a:r>
              <a:rPr lang="zh-CN" altLang="en-US" dirty="0" smtClean="0"/>
              <a:t> </a:t>
            </a:r>
            <a:endParaRPr lang="en-US" altLang="zh-CN" dirty="0" smtClean="0"/>
          </a:p>
          <a:p>
            <a:endParaRPr lang="en-US" altLang="zh-CN" dirty="0" smtClean="0"/>
          </a:p>
          <a:p>
            <a:r>
              <a:rPr lang="zh-CN" altLang="en-US" sz="1200" b="0" i="0" kern="1200" dirty="0" smtClean="0">
                <a:solidFill>
                  <a:schemeClr val="tx1"/>
                </a:solidFill>
                <a:effectLst/>
                <a:latin typeface="+mn-lt"/>
                <a:ea typeface="+mn-ea"/>
                <a:cs typeface="+mn-cs"/>
              </a:rPr>
              <a:t>接码平台会提供两种形式的验证码获取。一般而言，用户先选择自己要注册网站，</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获取到手机号，然后使用这个手机号去网站或平台注册，注册过程中产生的短信验</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证码，由卡商客户端上报给平台，经过接码平台的匹配之后，提取出验证码信息返</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回给用户。最后，用户凭借这条验证码，完成注册。</a:t>
            </a:r>
            <a:r>
              <a:rPr lang="zh-CN" altLang="en-US" dirty="0" smtClean="0"/>
              <a:t> </a:t>
            </a:r>
            <a:br>
              <a:rPr lang="zh-CN" altLang="en-US" dirty="0" smtClean="0"/>
            </a:br>
            <a:r>
              <a:rPr lang="zh-CN" altLang="en-US" dirty="0" smtClean="0"/>
              <a:t/>
            </a:r>
            <a:br>
              <a:rPr lang="zh-CN" altLang="en-US" dirty="0" smtClean="0"/>
            </a:br>
            <a:r>
              <a:rPr lang="zh-CN" altLang="en-US" dirty="0" smtClean="0"/>
              <a:t/>
            </a:r>
            <a:br>
              <a:rPr lang="zh-CN" altLang="en-US" dirty="0" smtClean="0"/>
            </a:br>
            <a:endParaRPr lang="zh-CN" altLang="en-US" dirty="0"/>
          </a:p>
        </p:txBody>
      </p:sp>
      <p:sp>
        <p:nvSpPr>
          <p:cNvPr id="4" name="灯片编号占位符 3"/>
          <p:cNvSpPr>
            <a:spLocks noGrp="1"/>
          </p:cNvSpPr>
          <p:nvPr>
            <p:ph type="sldNum" sz="quarter" idx="10"/>
          </p:nvPr>
        </p:nvSpPr>
        <p:spPr/>
        <p:txBody>
          <a:bodyPr/>
          <a:lstStyle/>
          <a:p>
            <a:fld id="{8870BB68-66B3-48FE-BAF9-5EE4519B3FE3}" type="slidenum">
              <a:rPr lang="zh-CN" altLang="en-US" smtClean="0"/>
              <a:t>44</a:t>
            </a:fld>
            <a:endParaRPr lang="zh-CN" altLang="en-US"/>
          </a:p>
        </p:txBody>
      </p:sp>
    </p:spTree>
    <p:extLst>
      <p:ext uri="{BB962C8B-B14F-4D97-AF65-F5344CB8AC3E}">
        <p14:creationId xmlns:p14="http://schemas.microsoft.com/office/powerpoint/2010/main" val="14000125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在网络黑产中，不法分子窃取网站数据库后，需要确认帐号对应的密码是否正确，</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将有价值的数据通过验证的方式筛选出来，这一过程黑话叫“晒密”，意即撞库。而</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“晒密”最核心的障碍就是互联网公司设置的验证码安全体系。每天面对数以亿计的</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“晒密”需求，黑产分子不可能人工逐个识别，而是需要提高“晒密”效率，批量识</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别。“打码平台”即是提供批量自动化识别各类验证码的专业服务平台。</a:t>
            </a:r>
            <a:r>
              <a:rPr lang="zh-CN" altLang="en-US" dirty="0" smtClean="0"/>
              <a:t> </a:t>
            </a:r>
            <a:br>
              <a:rPr lang="zh-CN" altLang="en-US" dirty="0" smtClean="0"/>
            </a:br>
            <a:endParaRPr lang="zh-CN" altLang="en-US" dirty="0"/>
          </a:p>
        </p:txBody>
      </p:sp>
      <p:sp>
        <p:nvSpPr>
          <p:cNvPr id="4" name="灯片编号占位符 3"/>
          <p:cNvSpPr>
            <a:spLocks noGrp="1"/>
          </p:cNvSpPr>
          <p:nvPr>
            <p:ph type="sldNum" sz="quarter" idx="10"/>
          </p:nvPr>
        </p:nvSpPr>
        <p:spPr/>
        <p:txBody>
          <a:bodyPr/>
          <a:lstStyle/>
          <a:p>
            <a:fld id="{8870BB68-66B3-48FE-BAF9-5EE4519B3FE3}" type="slidenum">
              <a:rPr lang="zh-CN" altLang="en-US" smtClean="0"/>
              <a:t>45</a:t>
            </a:fld>
            <a:endParaRPr lang="zh-CN" altLang="en-US"/>
          </a:p>
        </p:txBody>
      </p:sp>
    </p:spTree>
    <p:extLst>
      <p:ext uri="{BB962C8B-B14F-4D97-AF65-F5344CB8AC3E}">
        <p14:creationId xmlns:p14="http://schemas.microsoft.com/office/powerpoint/2010/main" val="22045659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，想必大家并不陌生，按键精灵能够记录鼠标和键盘的动作，并进</a:t>
            </a:r>
          </a:p>
          <a:p>
            <a:r>
              <a:rPr lang="zh-CN" altLang="en-US" dirty="0" smtClean="0"/>
              <a:t>行重放，可以用来完成很多重复性的工作。深受大学生讨厌的英语视听说，就有人</a:t>
            </a:r>
          </a:p>
          <a:p>
            <a:r>
              <a:rPr lang="zh-CN" altLang="en-US" dirty="0" smtClean="0"/>
              <a:t>专门录制按键精灵的脚本，运行脚本后，就可以自动完成整套视听说的在线练习。</a:t>
            </a:r>
          </a:p>
          <a:p>
            <a:r>
              <a:rPr lang="zh-CN" altLang="en-US" dirty="0" smtClean="0"/>
              <a:t>（后来视听说为了对付按键精灵，故意把选择题顺序打乱，</a:t>
            </a:r>
            <a:r>
              <a:rPr lang="en-US" altLang="zh-CN" dirty="0" smtClean="0"/>
              <a:t>2010 </a:t>
            </a:r>
            <a:r>
              <a:rPr lang="zh-CN" altLang="en-US" dirty="0" smtClean="0"/>
              <a:t>年以后的大学生</a:t>
            </a:r>
          </a:p>
          <a:p>
            <a:r>
              <a:rPr lang="zh-CN" altLang="en-US" dirty="0" smtClean="0"/>
              <a:t>都没享受过这个待遇）。很多游戏代练，也会使用按键精灵，来实现自动打怪、自</a:t>
            </a:r>
          </a:p>
          <a:p>
            <a:r>
              <a:rPr lang="zh-CN" altLang="en-US" dirty="0" smtClean="0"/>
              <a:t>动采矿，甚至自动对话。</a:t>
            </a:r>
          </a:p>
          <a:p>
            <a:endParaRPr lang="zh-CN" altLang="en-US" dirty="0"/>
          </a:p>
        </p:txBody>
      </p:sp>
      <p:sp>
        <p:nvSpPr>
          <p:cNvPr id="4" name="灯片编号占位符 3"/>
          <p:cNvSpPr>
            <a:spLocks noGrp="1"/>
          </p:cNvSpPr>
          <p:nvPr>
            <p:ph type="sldNum" sz="quarter" idx="10"/>
          </p:nvPr>
        </p:nvSpPr>
        <p:spPr/>
        <p:txBody>
          <a:bodyPr/>
          <a:lstStyle/>
          <a:p>
            <a:fld id="{8870BB68-66B3-48FE-BAF9-5EE4519B3FE3}" type="slidenum">
              <a:rPr lang="zh-CN" altLang="en-US" smtClean="0"/>
              <a:t>48</a:t>
            </a:fld>
            <a:endParaRPr lang="zh-CN" altLang="en-US"/>
          </a:p>
        </p:txBody>
      </p:sp>
    </p:spTree>
    <p:extLst>
      <p:ext uri="{BB962C8B-B14F-4D97-AF65-F5344CB8AC3E}">
        <p14:creationId xmlns:p14="http://schemas.microsoft.com/office/powerpoint/2010/main" val="7520594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配合特定的作弊工具，可以在适当的时候对设备进行备份或者清空，甚至生</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成全新的一套设备信息，以对抗设备维度的各种防控策略</a:t>
            </a:r>
            <a:r>
              <a:rPr lang="zh-CN" altLang="en-US" dirty="0" smtClean="0"/>
              <a:t> </a:t>
            </a:r>
            <a:br>
              <a:rPr lang="zh-CN" altLang="en-US" dirty="0" smtClean="0"/>
            </a:br>
            <a:endParaRPr lang="zh-CN" altLang="en-US" dirty="0"/>
          </a:p>
        </p:txBody>
      </p:sp>
      <p:sp>
        <p:nvSpPr>
          <p:cNvPr id="4" name="灯片编号占位符 3"/>
          <p:cNvSpPr>
            <a:spLocks noGrp="1"/>
          </p:cNvSpPr>
          <p:nvPr>
            <p:ph type="sldNum" sz="quarter" idx="10"/>
          </p:nvPr>
        </p:nvSpPr>
        <p:spPr/>
        <p:txBody>
          <a:bodyPr/>
          <a:lstStyle/>
          <a:p>
            <a:fld id="{8870BB68-66B3-48FE-BAF9-5EE4519B3FE3}" type="slidenum">
              <a:rPr lang="zh-CN" altLang="en-US" smtClean="0"/>
              <a:t>49</a:t>
            </a:fld>
            <a:endParaRPr lang="zh-CN" altLang="en-US"/>
          </a:p>
        </p:txBody>
      </p:sp>
    </p:spTree>
    <p:extLst>
      <p:ext uri="{BB962C8B-B14F-4D97-AF65-F5344CB8AC3E}">
        <p14:creationId xmlns:p14="http://schemas.microsoft.com/office/powerpoint/2010/main" val="31403722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理论上，可以通过一台 </a:t>
            </a:r>
            <a:r>
              <a:rPr lang="en-US" altLang="zh-CN" sz="1200" b="0" i="0" kern="1200" dirty="0" smtClean="0">
                <a:solidFill>
                  <a:schemeClr val="tx1"/>
                </a:solidFill>
                <a:effectLst/>
                <a:latin typeface="+mn-lt"/>
                <a:ea typeface="+mn-ea"/>
                <a:cs typeface="+mn-cs"/>
              </a:rPr>
              <a:t>PC </a:t>
            </a:r>
            <a:r>
              <a:rPr lang="zh-CN" altLang="en-US" sz="1200" b="0" i="0" kern="1200" dirty="0" smtClean="0">
                <a:solidFill>
                  <a:schemeClr val="tx1"/>
                </a:solidFill>
                <a:effectLst/>
                <a:latin typeface="+mn-lt"/>
                <a:ea typeface="+mn-ea"/>
                <a:cs typeface="+mn-cs"/>
              </a:rPr>
              <a:t>对多台安卓设备进行批量控制。但是，由于硬件问题，一般的 </a:t>
            </a:r>
            <a:r>
              <a:rPr lang="en-US" altLang="zh-CN" sz="1200" b="0" i="0" kern="1200" dirty="0" smtClean="0">
                <a:solidFill>
                  <a:schemeClr val="tx1"/>
                </a:solidFill>
                <a:effectLst/>
                <a:latin typeface="+mn-lt"/>
                <a:ea typeface="+mn-ea"/>
                <a:cs typeface="+mn-cs"/>
              </a:rPr>
              <a:t>PC </a:t>
            </a:r>
            <a:r>
              <a:rPr lang="zh-CN" altLang="en-US" sz="1200" b="0" i="0" kern="1200" dirty="0" smtClean="0">
                <a:solidFill>
                  <a:schemeClr val="tx1"/>
                </a:solidFill>
                <a:effectLst/>
                <a:latin typeface="+mn-lt"/>
                <a:ea typeface="+mn-ea"/>
                <a:cs typeface="+mn-cs"/>
              </a:rPr>
              <a:t>机主板，最多承载 </a:t>
            </a:r>
            <a:r>
              <a:rPr lang="en-US" altLang="zh-CN" sz="1200" b="0" i="0" kern="1200" dirty="0" smtClean="0">
                <a:solidFill>
                  <a:schemeClr val="tx1"/>
                </a:solidFill>
                <a:effectLst/>
                <a:latin typeface="+mn-lt"/>
                <a:ea typeface="+mn-ea"/>
                <a:cs typeface="+mn-cs"/>
              </a:rPr>
              <a:t>36 </a:t>
            </a:r>
            <a:r>
              <a:rPr lang="zh-CN" altLang="en-US" sz="1200" b="0" i="0" kern="1200" dirty="0" smtClean="0">
                <a:solidFill>
                  <a:schemeClr val="tx1"/>
                </a:solidFill>
                <a:effectLst/>
                <a:latin typeface="+mn-lt"/>
                <a:ea typeface="+mn-ea"/>
                <a:cs typeface="+mn-cs"/>
              </a:rPr>
              <a:t>个 </a:t>
            </a:r>
            <a:r>
              <a:rPr lang="en-US" altLang="zh-CN" sz="1200" b="0" i="0" kern="1200" dirty="0" smtClean="0">
                <a:solidFill>
                  <a:schemeClr val="tx1"/>
                </a:solidFill>
                <a:effectLst/>
                <a:latin typeface="+mn-lt"/>
                <a:ea typeface="+mn-ea"/>
                <a:cs typeface="+mn-cs"/>
              </a:rPr>
              <a:t>USB </a:t>
            </a:r>
            <a:r>
              <a:rPr lang="zh-CN" altLang="en-US" sz="1200" b="0" i="0" kern="1200" dirty="0" smtClean="0">
                <a:solidFill>
                  <a:schemeClr val="tx1"/>
                </a:solidFill>
                <a:effectLst/>
                <a:latin typeface="+mn-lt"/>
                <a:ea typeface="+mn-ea"/>
                <a:cs typeface="+mn-cs"/>
              </a:rPr>
              <a:t>设备</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某些只有 </a:t>
            </a:r>
            <a:r>
              <a:rPr lang="en-US" altLang="zh-CN" sz="1200" b="0" i="0" kern="1200" dirty="0" smtClean="0">
                <a:solidFill>
                  <a:schemeClr val="tx1"/>
                </a:solidFill>
                <a:effectLst/>
                <a:latin typeface="+mn-lt"/>
                <a:ea typeface="+mn-ea"/>
                <a:cs typeface="+mn-cs"/>
              </a:rPr>
              <a:t>16 </a:t>
            </a:r>
            <a:r>
              <a:rPr lang="zh-CN" altLang="en-US" sz="1200" b="0" i="0" kern="1200" dirty="0" smtClean="0">
                <a:solidFill>
                  <a:schemeClr val="tx1"/>
                </a:solidFill>
                <a:effectLst/>
                <a:latin typeface="+mn-lt"/>
                <a:ea typeface="+mn-ea"/>
                <a:cs typeface="+mn-cs"/>
              </a:rPr>
              <a:t>个或 </a:t>
            </a:r>
            <a:r>
              <a:rPr lang="en-US" altLang="zh-CN" sz="1200" b="0" i="0" kern="1200" dirty="0" smtClean="0">
                <a:solidFill>
                  <a:schemeClr val="tx1"/>
                </a:solidFill>
                <a:effectLst/>
                <a:latin typeface="+mn-lt"/>
                <a:ea typeface="+mn-ea"/>
                <a:cs typeface="+mn-cs"/>
              </a:rPr>
              <a:t>32 </a:t>
            </a:r>
            <a:r>
              <a:rPr lang="zh-CN" altLang="en-US" sz="1200" b="0" i="0" kern="1200" dirty="0" smtClean="0">
                <a:solidFill>
                  <a:schemeClr val="tx1"/>
                </a:solidFill>
                <a:effectLst/>
                <a:latin typeface="+mn-lt"/>
                <a:ea typeface="+mn-ea"/>
                <a:cs typeface="+mn-cs"/>
              </a:rPr>
              <a:t>个</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，限制了群控系统能够连接的最大设备数量。所以一般会使用专用的服务器，配备工业级主板。</a:t>
            </a:r>
            <a:br>
              <a:rPr lang="zh-CN" altLang="en-US" sz="1200" b="0" i="0" kern="1200" dirty="0" smtClean="0">
                <a:solidFill>
                  <a:schemeClr val="tx1"/>
                </a:solidFill>
                <a:effectLst/>
                <a:latin typeface="+mn-lt"/>
                <a:ea typeface="+mn-ea"/>
                <a:cs typeface="+mn-cs"/>
              </a:rPr>
            </a:br>
            <a:r>
              <a:rPr lang="en-US" altLang="zh-CN" sz="1200" b="0" i="0" kern="1200" dirty="0" err="1" smtClean="0">
                <a:solidFill>
                  <a:schemeClr val="tx1"/>
                </a:solidFill>
                <a:effectLst/>
                <a:latin typeface="+mn-lt"/>
                <a:ea typeface="+mn-ea"/>
                <a:cs typeface="+mn-cs"/>
              </a:rPr>
              <a:t>adb</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在服务器上运行，提供向设备下发命令的功能，控制机（分为主控机和分控机）在客户端上进行操作，所有操作信息通过 </a:t>
            </a:r>
            <a:r>
              <a:rPr lang="en-US" altLang="zh-CN" sz="1200" b="0" i="0" kern="1200" dirty="0" smtClean="0">
                <a:solidFill>
                  <a:schemeClr val="tx1"/>
                </a:solidFill>
                <a:effectLst/>
                <a:latin typeface="+mn-lt"/>
                <a:ea typeface="+mn-ea"/>
                <a:cs typeface="+mn-cs"/>
              </a:rPr>
              <a:t>API </a:t>
            </a:r>
            <a:r>
              <a:rPr lang="zh-CN" altLang="en-US" sz="1200" b="0" i="0" kern="1200" dirty="0" smtClean="0">
                <a:solidFill>
                  <a:schemeClr val="tx1"/>
                </a:solidFill>
                <a:effectLst/>
                <a:latin typeface="+mn-lt"/>
                <a:ea typeface="+mn-ea"/>
                <a:cs typeface="+mn-cs"/>
              </a:rPr>
              <a:t>发送给服务器，由调试服务器转化成 </a:t>
            </a:r>
            <a:r>
              <a:rPr lang="en-US" altLang="zh-CN" sz="1200" b="0" i="0" kern="1200" dirty="0" err="1" smtClean="0">
                <a:solidFill>
                  <a:schemeClr val="tx1"/>
                </a:solidFill>
                <a:effectLst/>
                <a:latin typeface="+mn-lt"/>
                <a:ea typeface="+mn-ea"/>
                <a:cs typeface="+mn-cs"/>
              </a:rPr>
              <a:t>adb</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命令，下发到所有设备上执行。</a:t>
            </a:r>
            <a:r>
              <a:rPr lang="zh-CN" altLang="en-US" dirty="0" smtClean="0"/>
              <a:t> </a:t>
            </a:r>
            <a:br>
              <a:rPr lang="zh-CN" altLang="en-US" dirty="0" smtClean="0"/>
            </a:br>
            <a:endParaRPr lang="zh-CN" altLang="en-US" dirty="0"/>
          </a:p>
        </p:txBody>
      </p:sp>
      <p:sp>
        <p:nvSpPr>
          <p:cNvPr id="4" name="灯片编号占位符 3"/>
          <p:cNvSpPr>
            <a:spLocks noGrp="1"/>
          </p:cNvSpPr>
          <p:nvPr>
            <p:ph type="sldNum" sz="quarter" idx="10"/>
          </p:nvPr>
        </p:nvSpPr>
        <p:spPr/>
        <p:txBody>
          <a:bodyPr/>
          <a:lstStyle/>
          <a:p>
            <a:fld id="{8870BB68-66B3-48FE-BAF9-5EE4519B3FE3}" type="slidenum">
              <a:rPr lang="zh-CN" altLang="en-US" smtClean="0"/>
              <a:t>51</a:t>
            </a:fld>
            <a:endParaRPr lang="zh-CN" altLang="en-US"/>
          </a:p>
        </p:txBody>
      </p:sp>
    </p:spTree>
    <p:extLst>
      <p:ext uri="{BB962C8B-B14F-4D97-AF65-F5344CB8AC3E}">
        <p14:creationId xmlns:p14="http://schemas.microsoft.com/office/powerpoint/2010/main" val="1144714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第一名是水军账号密码</a:t>
            </a:r>
            <a:endParaRPr lang="zh-CN" altLang="en-US" dirty="0"/>
          </a:p>
        </p:txBody>
      </p:sp>
      <p:sp>
        <p:nvSpPr>
          <p:cNvPr id="4" name="灯片编号占位符 3"/>
          <p:cNvSpPr>
            <a:spLocks noGrp="1"/>
          </p:cNvSpPr>
          <p:nvPr>
            <p:ph type="sldNum" sz="quarter" idx="10"/>
          </p:nvPr>
        </p:nvSpPr>
        <p:spPr/>
        <p:txBody>
          <a:bodyPr/>
          <a:lstStyle/>
          <a:p>
            <a:pPr>
              <a:defRPr/>
            </a:pPr>
            <a:fld id="{37056C57-5209-445D-B314-32BFBF3E64AE}" type="slidenum">
              <a:rPr lang="de-DE" altLang="zh-CN" smtClean="0"/>
              <a:pPr>
                <a:defRPr/>
              </a:pPr>
              <a:t>17</a:t>
            </a:fld>
            <a:endParaRPr lang="de-DE" altLang="zh-CN"/>
          </a:p>
        </p:txBody>
      </p:sp>
    </p:spTree>
    <p:extLst>
      <p:ext uri="{BB962C8B-B14F-4D97-AF65-F5344CB8AC3E}">
        <p14:creationId xmlns:p14="http://schemas.microsoft.com/office/powerpoint/2010/main" val="15528163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2016 </a:t>
            </a:r>
            <a:r>
              <a:rPr lang="zh-CN" altLang="en-US" sz="1200" b="0" i="0" kern="1200" dirty="0" smtClean="0">
                <a:solidFill>
                  <a:schemeClr val="tx1"/>
                </a:solidFill>
                <a:effectLst/>
                <a:latin typeface="+mn-lt"/>
                <a:ea typeface="+mn-ea"/>
                <a:cs typeface="+mn-cs"/>
              </a:rPr>
              <a:t>年下半年，群控系统首次出现在我们视野中，当时已经有小规模的团伙在使</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用群控系统。定制的低价安卓机，设备陈列架，加上群控系统和专用的工业级服务</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器，目前市场报价两万左右（</a:t>
            </a:r>
            <a:r>
              <a:rPr lang="en-US" altLang="zh-CN" sz="1200" b="0" i="0" kern="1200" dirty="0" smtClean="0">
                <a:solidFill>
                  <a:schemeClr val="tx1"/>
                </a:solidFill>
                <a:effectLst/>
                <a:latin typeface="+mn-lt"/>
                <a:ea typeface="+mn-ea"/>
                <a:cs typeface="+mn-cs"/>
              </a:rPr>
              <a:t>30</a:t>
            </a:r>
            <a:r>
              <a:rPr lang="zh-CN" altLang="en-US" sz="1200" b="0" i="0" kern="1200" dirty="0" smtClean="0">
                <a:solidFill>
                  <a:schemeClr val="tx1"/>
                </a:solidFill>
                <a:effectLst/>
                <a:latin typeface="+mn-lt"/>
                <a:ea typeface="+mn-ea"/>
                <a:cs typeface="+mn-cs"/>
              </a:rPr>
              <a:t>控），设备数量越多，价格也越高。</a:t>
            </a:r>
            <a:r>
              <a:rPr lang="zh-CN" altLang="en-US" dirty="0" smtClean="0"/>
              <a:t> </a:t>
            </a:r>
            <a:br>
              <a:rPr lang="zh-CN" altLang="en-US" dirty="0" smtClean="0"/>
            </a:br>
            <a:endParaRPr lang="zh-CN" altLang="en-US" dirty="0"/>
          </a:p>
        </p:txBody>
      </p:sp>
      <p:sp>
        <p:nvSpPr>
          <p:cNvPr id="4" name="灯片编号占位符 3"/>
          <p:cNvSpPr>
            <a:spLocks noGrp="1"/>
          </p:cNvSpPr>
          <p:nvPr>
            <p:ph type="sldNum" sz="quarter" idx="10"/>
          </p:nvPr>
        </p:nvSpPr>
        <p:spPr/>
        <p:txBody>
          <a:bodyPr/>
          <a:lstStyle/>
          <a:p>
            <a:fld id="{8870BB68-66B3-48FE-BAF9-5EE4519B3FE3}" type="slidenum">
              <a:rPr lang="zh-CN" altLang="en-US" smtClean="0"/>
              <a:t>52</a:t>
            </a:fld>
            <a:endParaRPr lang="zh-CN" altLang="en-US"/>
          </a:p>
        </p:txBody>
      </p:sp>
    </p:spTree>
    <p:extLst>
      <p:ext uri="{BB962C8B-B14F-4D97-AF65-F5344CB8AC3E}">
        <p14:creationId xmlns:p14="http://schemas.microsoft.com/office/powerpoint/2010/main" val="12858323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早期的群控系统功能，围绕微信营销展开，主要为微商服务。群控系统中，提供模</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拟定位、站街、摇一摇、批量导入通讯录等功能，来大量添加微信好友，再通过朋</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友圈发布、消息群发等功能进行定向的消息推送。某些群控中，加入了图灵机器</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人，可以和用户进行互动，产生真实的聊天记录。</a:t>
            </a:r>
            <a:r>
              <a:rPr lang="zh-CN" altLang="en-US" dirty="0" smtClean="0"/>
              <a:t> </a:t>
            </a:r>
            <a:br>
              <a:rPr lang="zh-CN" altLang="en-US" dirty="0" smtClean="0"/>
            </a:br>
            <a:endParaRPr lang="zh-CN" altLang="en-US" dirty="0"/>
          </a:p>
        </p:txBody>
      </p:sp>
      <p:sp>
        <p:nvSpPr>
          <p:cNvPr id="4" name="灯片编号占位符 3"/>
          <p:cNvSpPr>
            <a:spLocks noGrp="1"/>
          </p:cNvSpPr>
          <p:nvPr>
            <p:ph type="sldNum" sz="quarter" idx="10"/>
          </p:nvPr>
        </p:nvSpPr>
        <p:spPr/>
        <p:txBody>
          <a:bodyPr/>
          <a:lstStyle/>
          <a:p>
            <a:fld id="{8870BB68-66B3-48FE-BAF9-5EE4519B3FE3}" type="slidenum">
              <a:rPr lang="zh-CN" altLang="en-US" smtClean="0"/>
              <a:t>53</a:t>
            </a:fld>
            <a:endParaRPr lang="zh-CN" altLang="en-US"/>
          </a:p>
        </p:txBody>
      </p:sp>
    </p:spTree>
    <p:extLst>
      <p:ext uri="{BB962C8B-B14F-4D97-AF65-F5344CB8AC3E}">
        <p14:creationId xmlns:p14="http://schemas.microsoft.com/office/powerpoint/2010/main" val="284203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linkedin</a:t>
            </a:r>
            <a:r>
              <a:rPr lang="en-US" altLang="zh-CN" dirty="0" smtClean="0"/>
              <a:t> - </a:t>
            </a:r>
            <a:r>
              <a:rPr lang="zh-CN" altLang="en-US" dirty="0" smtClean="0"/>
              <a:t>全球最大的职业社交网站</a:t>
            </a:r>
            <a:endParaRPr lang="zh-CN" altLang="en-US" dirty="0"/>
          </a:p>
        </p:txBody>
      </p:sp>
      <p:sp>
        <p:nvSpPr>
          <p:cNvPr id="4" name="灯片编号占位符 3"/>
          <p:cNvSpPr>
            <a:spLocks noGrp="1"/>
          </p:cNvSpPr>
          <p:nvPr>
            <p:ph type="sldNum" sz="quarter" idx="10"/>
          </p:nvPr>
        </p:nvSpPr>
        <p:spPr/>
        <p:txBody>
          <a:bodyPr/>
          <a:lstStyle/>
          <a:p>
            <a:pPr>
              <a:defRPr/>
            </a:pPr>
            <a:fld id="{37056C57-5209-445D-B314-32BFBF3E64AE}" type="slidenum">
              <a:rPr lang="de-DE" altLang="zh-CN" smtClean="0"/>
              <a:pPr>
                <a:defRPr/>
              </a:pPr>
              <a:t>18</a:t>
            </a:fld>
            <a:endParaRPr lang="de-DE" altLang="zh-CN"/>
          </a:p>
        </p:txBody>
      </p:sp>
    </p:spTree>
    <p:extLst>
      <p:ext uri="{BB962C8B-B14F-4D97-AF65-F5344CB8AC3E}">
        <p14:creationId xmlns:p14="http://schemas.microsoft.com/office/powerpoint/2010/main" val="4222667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FaceBook</a:t>
            </a:r>
            <a:r>
              <a:rPr lang="en-US" altLang="zh-CN" dirty="0" smtClean="0"/>
              <a:t> CEO</a:t>
            </a:r>
            <a:r>
              <a:rPr lang="zh-CN" altLang="en-US" dirty="0" smtClean="0"/>
              <a:t>扎克伯格的</a:t>
            </a:r>
            <a:r>
              <a:rPr lang="en-US" altLang="zh-CN" dirty="0" smtClean="0"/>
              <a:t>Twitter</a:t>
            </a:r>
            <a:r>
              <a:rPr lang="zh-CN" altLang="en-US" dirty="0" smtClean="0"/>
              <a:t>和</a:t>
            </a:r>
            <a:r>
              <a:rPr lang="en-US" altLang="zh-CN" dirty="0" smtClean="0"/>
              <a:t>Pinterest</a:t>
            </a:r>
            <a:r>
              <a:rPr lang="zh-CN" altLang="en-US" dirty="0" smtClean="0"/>
              <a:t>账户被沙特阿拉伯黑客组织 </a:t>
            </a:r>
            <a:r>
              <a:rPr lang="en-US" altLang="zh-CN" dirty="0" err="1" smtClean="0"/>
              <a:t>OurMine</a:t>
            </a:r>
            <a:r>
              <a:rPr lang="zh-CN" altLang="en-US" dirty="0" smtClean="0"/>
              <a:t>入侵，小扎</a:t>
            </a:r>
            <a:r>
              <a:rPr lang="en-US" altLang="zh-CN" dirty="0" err="1" smtClean="0"/>
              <a:t>dadada</a:t>
            </a:r>
            <a:r>
              <a:rPr lang="zh-CN" altLang="en-US" dirty="0" smtClean="0"/>
              <a:t>的萌密码在各大网站传开。究其原因小扎密码被盗是上次领英数据泄露事件中，他的领英账户密码被黑客获取，并成功匹配到了其他社交账户上。</a:t>
            </a:r>
            <a:endParaRPr lang="zh-CN" altLang="en-US" dirty="0"/>
          </a:p>
        </p:txBody>
      </p:sp>
      <p:sp>
        <p:nvSpPr>
          <p:cNvPr id="4" name="灯片编号占位符 3"/>
          <p:cNvSpPr>
            <a:spLocks noGrp="1"/>
          </p:cNvSpPr>
          <p:nvPr>
            <p:ph type="sldNum" sz="quarter" idx="10"/>
          </p:nvPr>
        </p:nvSpPr>
        <p:spPr/>
        <p:txBody>
          <a:bodyPr/>
          <a:lstStyle/>
          <a:p>
            <a:pPr>
              <a:defRPr/>
            </a:pPr>
            <a:fld id="{37056C57-5209-445D-B314-32BFBF3E64AE}" type="slidenum">
              <a:rPr lang="de-DE" altLang="zh-CN" smtClean="0"/>
              <a:pPr>
                <a:defRPr/>
              </a:pPr>
              <a:t>19</a:t>
            </a:fld>
            <a:endParaRPr lang="de-DE" altLang="zh-CN"/>
          </a:p>
        </p:txBody>
      </p:sp>
    </p:spTree>
    <p:extLst>
      <p:ext uri="{BB962C8B-B14F-4D97-AF65-F5344CB8AC3E}">
        <p14:creationId xmlns:p14="http://schemas.microsoft.com/office/powerpoint/2010/main" val="1978462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莫萨克</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冯赛卡律师事务所是全世界第四大的离岸金融管理公司。超过</a:t>
            </a:r>
            <a:r>
              <a:rPr lang="en-US" altLang="zh-CN" sz="1200" b="0" i="0" kern="1200" dirty="0" smtClean="0">
                <a:solidFill>
                  <a:schemeClr val="tx1"/>
                </a:solidFill>
                <a:effectLst/>
                <a:latin typeface="+mn-lt"/>
                <a:ea typeface="+mn-ea"/>
                <a:cs typeface="+mn-cs"/>
              </a:rPr>
              <a:t>2.6TB</a:t>
            </a:r>
            <a:r>
              <a:rPr lang="zh-CN" altLang="en-US" sz="1200" b="0" i="0" kern="1200" dirty="0" smtClean="0">
                <a:solidFill>
                  <a:schemeClr val="tx1"/>
                </a:solidFill>
                <a:effectLst/>
                <a:latin typeface="+mn-lt"/>
                <a:ea typeface="+mn-ea"/>
                <a:cs typeface="+mn-cs"/>
              </a:rPr>
              <a:t>的数据载明了</a:t>
            </a:r>
            <a:r>
              <a:rPr lang="en-US" altLang="zh-CN" sz="1200" b="0" i="0" kern="1200" dirty="0" smtClean="0">
                <a:solidFill>
                  <a:schemeClr val="tx1"/>
                </a:solidFill>
                <a:effectLst/>
                <a:latin typeface="+mn-lt"/>
                <a:ea typeface="+mn-ea"/>
                <a:cs typeface="+mn-cs"/>
              </a:rPr>
              <a:t>140</a:t>
            </a:r>
            <a:r>
              <a:rPr lang="zh-CN" altLang="en-US" sz="1200" b="0" i="0" kern="1200" dirty="0" smtClean="0">
                <a:solidFill>
                  <a:schemeClr val="tx1"/>
                </a:solidFill>
                <a:effectLst/>
                <a:latin typeface="+mn-lt"/>
                <a:ea typeface="+mn-ea"/>
                <a:cs typeface="+mn-cs"/>
              </a:rPr>
              <a:t>个政治人物相关的离岸公司。</a:t>
            </a:r>
            <a:endParaRPr lang="zh-CN" altLang="en-US" dirty="0"/>
          </a:p>
        </p:txBody>
      </p:sp>
      <p:sp>
        <p:nvSpPr>
          <p:cNvPr id="4" name="灯片编号占位符 3"/>
          <p:cNvSpPr>
            <a:spLocks noGrp="1"/>
          </p:cNvSpPr>
          <p:nvPr>
            <p:ph type="sldNum" sz="quarter" idx="10"/>
          </p:nvPr>
        </p:nvSpPr>
        <p:spPr/>
        <p:txBody>
          <a:bodyPr/>
          <a:lstStyle/>
          <a:p>
            <a:fld id="{2BAA0307-7856-423D-A543-992B9D354DB5}" type="slidenum">
              <a:rPr lang="zh-CN" altLang="en-US" smtClean="0"/>
              <a:t>21</a:t>
            </a:fld>
            <a:endParaRPr lang="zh-CN" altLang="en-US"/>
          </a:p>
        </p:txBody>
      </p:sp>
    </p:spTree>
    <p:extLst>
      <p:ext uri="{BB962C8B-B14F-4D97-AF65-F5344CB8AC3E}">
        <p14:creationId xmlns:p14="http://schemas.microsoft.com/office/powerpoint/2010/main" val="3339762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维基解密</a:t>
            </a:r>
            <a:r>
              <a:rPr lang="zh-CN" altLang="en-US" sz="1200" b="0" i="0" u="none" strike="noStrike" kern="1200" dirty="0" smtClean="0">
                <a:solidFill>
                  <a:schemeClr val="tx1"/>
                </a:solidFill>
                <a:effectLst/>
                <a:latin typeface="+mn-lt"/>
                <a:ea typeface="+mn-ea"/>
                <a:cs typeface="+mn-cs"/>
                <a:hlinkClick r:id="rId3" tooltip="维基解密泄露美国外交电报事件"/>
              </a:rPr>
              <a:t>美国外交电报事件</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1.7 </a:t>
            </a:r>
            <a:r>
              <a:rPr lang="en-US" altLang="zh-CN" sz="1200" b="0" i="0" u="none" strike="noStrike" kern="1200" dirty="0" smtClean="0">
                <a:solidFill>
                  <a:schemeClr val="tx1"/>
                </a:solidFill>
                <a:effectLst/>
                <a:latin typeface="+mn-lt"/>
                <a:ea typeface="+mn-ea"/>
                <a:cs typeface="+mn-cs"/>
                <a:hlinkClick r:id="rId4" tooltip="吉字节"/>
              </a:rPr>
              <a:t>GB</a:t>
            </a:r>
            <a:r>
              <a:rPr lang="zh-CN" altLang="en-US" sz="1200" b="0" i="0"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hlinkClick r:id="rId5" tooltip="离岸解密"/>
              </a:rPr>
              <a:t>离岸解密</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260 GB</a:t>
            </a:r>
            <a:r>
              <a:rPr lang="zh-CN" altLang="en-US" sz="1200" b="0" i="0"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hlinkClick r:id="rId6"/>
              </a:rPr>
              <a:t>卢森堡泄密事件</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4 GB</a:t>
            </a:r>
            <a:r>
              <a:rPr lang="zh-CN" altLang="en-US" sz="1200" b="0" i="0" kern="1200" dirty="0" smtClean="0">
                <a:solidFill>
                  <a:schemeClr val="tx1"/>
                </a:solidFill>
                <a:effectLst/>
                <a:latin typeface="+mn-lt"/>
                <a:ea typeface="+mn-ea"/>
                <a:cs typeface="+mn-cs"/>
              </a:rPr>
              <a:t>）和</a:t>
            </a:r>
            <a:r>
              <a:rPr lang="zh-CN" altLang="en-US" sz="1200" b="0" i="0" u="none" strike="noStrike" kern="1200" dirty="0" smtClean="0">
                <a:solidFill>
                  <a:schemeClr val="tx1"/>
                </a:solidFill>
                <a:effectLst/>
                <a:latin typeface="+mn-lt"/>
                <a:ea typeface="+mn-ea"/>
                <a:cs typeface="+mn-cs"/>
                <a:hlinkClick r:id="rId7"/>
              </a:rPr>
              <a:t>瑞士泄密事件</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3.3 GB</a:t>
            </a:r>
            <a:r>
              <a:rPr lang="zh-CN" altLang="en-US" sz="1200" b="0" i="0" kern="1200" dirty="0" smtClean="0">
                <a:solidFill>
                  <a:schemeClr val="tx1"/>
                </a:solidFill>
                <a:effectLst/>
                <a:latin typeface="+mn-lt"/>
                <a:ea typeface="+mn-ea"/>
                <a:cs typeface="+mn-cs"/>
              </a:rPr>
              <a:t>）的规模。泄密数据主要由电子邮件、</a:t>
            </a:r>
            <a:r>
              <a:rPr lang="en-US" altLang="zh-CN" sz="1200" b="0" i="0" kern="1200" dirty="0" smtClean="0">
                <a:solidFill>
                  <a:schemeClr val="tx1"/>
                </a:solidFill>
                <a:effectLst/>
                <a:latin typeface="+mn-lt"/>
                <a:ea typeface="+mn-ea"/>
                <a:cs typeface="+mn-cs"/>
              </a:rPr>
              <a:t>PDF</a:t>
            </a:r>
            <a:r>
              <a:rPr lang="zh-CN" altLang="en-US" sz="1200" b="0" i="0" kern="1200" dirty="0" smtClean="0">
                <a:solidFill>
                  <a:schemeClr val="tx1"/>
                </a:solidFill>
                <a:effectLst/>
                <a:latin typeface="+mn-lt"/>
                <a:ea typeface="+mn-ea"/>
                <a:cs typeface="+mn-cs"/>
              </a:rPr>
              <a:t>文件、照片和莫萨克</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冯赛卡律师行内部数据库。内容涵盖了从</a:t>
            </a:r>
            <a:r>
              <a:rPr lang="en-US" altLang="zh-CN" sz="1200" b="0" i="0" kern="1200" dirty="0" smtClean="0">
                <a:solidFill>
                  <a:schemeClr val="tx1"/>
                </a:solidFill>
                <a:effectLst/>
                <a:latin typeface="+mn-lt"/>
                <a:ea typeface="+mn-ea"/>
                <a:cs typeface="+mn-cs"/>
              </a:rPr>
              <a:t>1970</a:t>
            </a:r>
            <a:r>
              <a:rPr lang="zh-CN" altLang="en-US" sz="1200" b="0" i="0" kern="1200" dirty="0" smtClean="0">
                <a:solidFill>
                  <a:schemeClr val="tx1"/>
                </a:solidFill>
                <a:effectLst/>
                <a:latin typeface="+mn-lt"/>
                <a:ea typeface="+mn-ea"/>
                <a:cs typeface="+mn-cs"/>
              </a:rPr>
              <a:t>年代到</a:t>
            </a:r>
            <a:r>
              <a:rPr lang="en-US" altLang="zh-CN" sz="1200" b="0" i="0" kern="1200" dirty="0" smtClean="0">
                <a:solidFill>
                  <a:schemeClr val="tx1"/>
                </a:solidFill>
                <a:effectLst/>
                <a:latin typeface="+mn-lt"/>
                <a:ea typeface="+mn-ea"/>
                <a:cs typeface="+mn-cs"/>
              </a:rPr>
              <a:t>2016</a:t>
            </a:r>
            <a:r>
              <a:rPr lang="zh-CN" altLang="en-US" sz="1200" b="0" i="0" kern="1200" dirty="0" smtClean="0">
                <a:solidFill>
                  <a:schemeClr val="tx1"/>
                </a:solidFill>
                <a:effectLst/>
                <a:latin typeface="+mn-lt"/>
                <a:ea typeface="+mn-ea"/>
                <a:cs typeface="+mn-cs"/>
              </a:rPr>
              <a:t>年早春。</a:t>
            </a:r>
            <a:r>
              <a:rPr lang="en-US" altLang="zh-CN" sz="1200" b="0" i="0" u="none" strike="noStrike" kern="1200" baseline="30000" dirty="0" smtClean="0">
                <a:solidFill>
                  <a:schemeClr val="tx1"/>
                </a:solidFill>
                <a:effectLst/>
                <a:latin typeface="+mn-lt"/>
                <a:ea typeface="+mn-ea"/>
                <a:cs typeface="+mn-cs"/>
                <a:hlinkClick r:id="rId8"/>
              </a:rPr>
              <a:t>[1]</a:t>
            </a:r>
            <a:r>
              <a:rPr lang="zh-CN" altLang="en-US" sz="1200" b="0" i="0" kern="1200" dirty="0" smtClean="0">
                <a:solidFill>
                  <a:schemeClr val="tx1"/>
                </a:solidFill>
                <a:effectLst/>
                <a:latin typeface="+mn-lt"/>
                <a:ea typeface="+mn-ea"/>
                <a:cs typeface="+mn-cs"/>
              </a:rPr>
              <a:t>泄密内容包括</a:t>
            </a:r>
            <a:r>
              <a:rPr lang="en-US" altLang="zh-CN" sz="1200" b="0" i="0" kern="1200" dirty="0" smtClean="0">
                <a:solidFill>
                  <a:schemeClr val="tx1"/>
                </a:solidFill>
                <a:effectLst/>
                <a:latin typeface="+mn-lt"/>
                <a:ea typeface="+mn-ea"/>
                <a:cs typeface="+mn-cs"/>
              </a:rPr>
              <a:t>4,804,618</a:t>
            </a:r>
            <a:r>
              <a:rPr lang="zh-CN" altLang="en-US" sz="1200" b="0" i="0" kern="1200" dirty="0" smtClean="0">
                <a:solidFill>
                  <a:schemeClr val="tx1"/>
                </a:solidFill>
                <a:effectLst/>
                <a:latin typeface="+mn-lt"/>
                <a:ea typeface="+mn-ea"/>
                <a:cs typeface="+mn-cs"/>
              </a:rPr>
              <a:t>份电子邮件、</a:t>
            </a:r>
            <a:r>
              <a:rPr lang="en-US" altLang="zh-CN" sz="1200" b="0" i="0" kern="1200" dirty="0" smtClean="0">
                <a:solidFill>
                  <a:schemeClr val="tx1"/>
                </a:solidFill>
                <a:effectLst/>
                <a:latin typeface="+mn-lt"/>
                <a:ea typeface="+mn-ea"/>
                <a:cs typeface="+mn-cs"/>
              </a:rPr>
              <a:t>3,047,306</a:t>
            </a:r>
            <a:r>
              <a:rPr lang="zh-CN" altLang="en-US" sz="1200" b="0" i="0" kern="1200" dirty="0" smtClean="0">
                <a:solidFill>
                  <a:schemeClr val="tx1"/>
                </a:solidFill>
                <a:effectLst/>
                <a:latin typeface="+mn-lt"/>
                <a:ea typeface="+mn-ea"/>
                <a:cs typeface="+mn-cs"/>
              </a:rPr>
              <a:t>份数据库格式文件、</a:t>
            </a:r>
            <a:r>
              <a:rPr lang="en-US" altLang="zh-CN" sz="1200" b="0" i="0" kern="1200" dirty="0" smtClean="0">
                <a:solidFill>
                  <a:schemeClr val="tx1"/>
                </a:solidFill>
                <a:effectLst/>
                <a:latin typeface="+mn-lt"/>
                <a:ea typeface="+mn-ea"/>
                <a:cs typeface="+mn-cs"/>
              </a:rPr>
              <a:t>2,154,264</a:t>
            </a:r>
            <a:r>
              <a:rPr lang="zh-CN" altLang="en-US" sz="1200" b="0" i="0" kern="1200" dirty="0" smtClean="0">
                <a:solidFill>
                  <a:schemeClr val="tx1"/>
                </a:solidFill>
                <a:effectLst/>
                <a:latin typeface="+mn-lt"/>
                <a:ea typeface="+mn-ea"/>
                <a:cs typeface="+mn-cs"/>
              </a:rPr>
              <a:t>份</a:t>
            </a:r>
            <a:r>
              <a:rPr lang="en-US" altLang="zh-CN" sz="1200" b="0" i="0" kern="1200" dirty="0" smtClean="0">
                <a:solidFill>
                  <a:schemeClr val="tx1"/>
                </a:solidFill>
                <a:effectLst/>
                <a:latin typeface="+mn-lt"/>
                <a:ea typeface="+mn-ea"/>
                <a:cs typeface="+mn-cs"/>
              </a:rPr>
              <a:t>PDF</a:t>
            </a:r>
            <a:r>
              <a:rPr lang="zh-CN" altLang="en-US" sz="1200" b="0" i="0" kern="1200" dirty="0" smtClean="0">
                <a:solidFill>
                  <a:schemeClr val="tx1"/>
                </a:solidFill>
                <a:effectLst/>
                <a:latin typeface="+mn-lt"/>
                <a:ea typeface="+mn-ea"/>
                <a:cs typeface="+mn-cs"/>
              </a:rPr>
              <a:t>文件、</a:t>
            </a:r>
            <a:r>
              <a:rPr lang="en-US" altLang="zh-CN" sz="1200" b="0" i="0" kern="1200" dirty="0" smtClean="0">
                <a:solidFill>
                  <a:schemeClr val="tx1"/>
                </a:solidFill>
                <a:effectLst/>
                <a:latin typeface="+mn-lt"/>
                <a:ea typeface="+mn-ea"/>
                <a:cs typeface="+mn-cs"/>
              </a:rPr>
              <a:t>1,117,026</a:t>
            </a:r>
            <a:r>
              <a:rPr lang="zh-CN" altLang="en-US" sz="1200" b="0" i="0" kern="1200" dirty="0" smtClean="0">
                <a:solidFill>
                  <a:schemeClr val="tx1"/>
                </a:solidFill>
                <a:effectLst/>
                <a:latin typeface="+mn-lt"/>
                <a:ea typeface="+mn-ea"/>
                <a:cs typeface="+mn-cs"/>
              </a:rPr>
              <a:t>张图片、</a:t>
            </a:r>
            <a:r>
              <a:rPr lang="en-US" altLang="zh-CN" sz="1200" b="0" i="0" kern="1200" dirty="0" smtClean="0">
                <a:solidFill>
                  <a:schemeClr val="tx1"/>
                </a:solidFill>
                <a:effectLst/>
                <a:latin typeface="+mn-lt"/>
                <a:ea typeface="+mn-ea"/>
                <a:cs typeface="+mn-cs"/>
              </a:rPr>
              <a:t>320,166</a:t>
            </a:r>
            <a:r>
              <a:rPr lang="zh-CN" altLang="en-US" sz="1200" b="0" i="0" kern="1200" dirty="0" smtClean="0">
                <a:solidFill>
                  <a:schemeClr val="tx1"/>
                </a:solidFill>
                <a:effectLst/>
                <a:latin typeface="+mn-lt"/>
                <a:ea typeface="+mn-ea"/>
                <a:cs typeface="+mn-cs"/>
              </a:rPr>
              <a:t>份文本文件、</a:t>
            </a:r>
            <a:r>
              <a:rPr lang="en-US" altLang="zh-CN" sz="1200" b="0" i="0" kern="1200" dirty="0" smtClean="0">
                <a:solidFill>
                  <a:schemeClr val="tx1"/>
                </a:solidFill>
                <a:effectLst/>
                <a:latin typeface="+mn-lt"/>
                <a:ea typeface="+mn-ea"/>
                <a:cs typeface="+mn-cs"/>
              </a:rPr>
              <a:t>2,242</a:t>
            </a:r>
            <a:r>
              <a:rPr lang="zh-CN" altLang="en-US" sz="1200" b="0" i="0" kern="1200" dirty="0" smtClean="0">
                <a:solidFill>
                  <a:schemeClr val="tx1"/>
                </a:solidFill>
                <a:effectLst/>
                <a:latin typeface="+mn-lt"/>
                <a:ea typeface="+mn-ea"/>
                <a:cs typeface="+mn-cs"/>
              </a:rPr>
              <a:t>份其他文件。</a:t>
            </a:r>
            <a:endParaRPr lang="en-US" altLang="zh-CN" sz="1200" b="0" i="0" u="none" strike="noStrike" kern="1200" baseline="300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BAA0307-7856-423D-A543-992B9D354DB5}" type="slidenum">
              <a:rPr lang="zh-CN" altLang="en-US" smtClean="0"/>
              <a:t>22</a:t>
            </a:fld>
            <a:endParaRPr lang="zh-CN" altLang="en-US"/>
          </a:p>
        </p:txBody>
      </p:sp>
    </p:spTree>
    <p:extLst>
      <p:ext uri="{BB962C8B-B14F-4D97-AF65-F5344CB8AC3E}">
        <p14:creationId xmlns:p14="http://schemas.microsoft.com/office/powerpoint/2010/main" val="33292002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该公司有近三分之一的业务是来自其位于香港及中国的办公室，使得中国成为该公司最大的市场，而其香港办公室是业务最忙的办公室</a:t>
            </a:r>
            <a:endParaRPr lang="zh-CN" altLang="en-US" dirty="0"/>
          </a:p>
        </p:txBody>
      </p:sp>
      <p:sp>
        <p:nvSpPr>
          <p:cNvPr id="4" name="灯片编号占位符 3"/>
          <p:cNvSpPr>
            <a:spLocks noGrp="1"/>
          </p:cNvSpPr>
          <p:nvPr>
            <p:ph type="sldNum" sz="quarter" idx="10"/>
          </p:nvPr>
        </p:nvSpPr>
        <p:spPr/>
        <p:txBody>
          <a:bodyPr/>
          <a:lstStyle/>
          <a:p>
            <a:fld id="{2BAA0307-7856-423D-A543-992B9D354DB5}" type="slidenum">
              <a:rPr lang="zh-CN" altLang="en-US" smtClean="0"/>
              <a:t>23</a:t>
            </a:fld>
            <a:endParaRPr lang="zh-CN" altLang="en-US"/>
          </a:p>
        </p:txBody>
      </p:sp>
    </p:spTree>
    <p:extLst>
      <p:ext uri="{BB962C8B-B14F-4D97-AF65-F5344CB8AC3E}">
        <p14:creationId xmlns:p14="http://schemas.microsoft.com/office/powerpoint/2010/main" val="2155134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黑客原计划盗走</a:t>
            </a:r>
            <a:r>
              <a:rPr lang="en-US" altLang="zh-CN" dirty="0" smtClean="0"/>
              <a:t>10</a:t>
            </a:r>
            <a:r>
              <a:rPr lang="zh-CN" altLang="en-US" dirty="0" smtClean="0"/>
              <a:t>亿美元资金，结果在转账的时候输错单词导致引起怀疑而失败。</a:t>
            </a:r>
            <a:endParaRPr lang="en-US" altLang="zh-CN" dirty="0" smtClean="0"/>
          </a:p>
          <a:p>
            <a:pPr fontAlgn="base"/>
            <a:r>
              <a:rPr lang="zh-CN" altLang="en-US" sz="1200" b="0" i="0" kern="1200" dirty="0" smtClean="0">
                <a:solidFill>
                  <a:schemeClr val="tx1"/>
                </a:solidFill>
                <a:effectLst/>
                <a:latin typeface="+mn-lt"/>
                <a:ea typeface="+mn-ea"/>
                <a:cs typeface="+mn-cs"/>
              </a:rPr>
              <a:t>黑客侵入孟加拉国央行网络后，窃取银行转账安全证书，接着攻击央行在纽约联邦储备银行的账户，发出</a:t>
            </a:r>
            <a:r>
              <a:rPr lang="en-US" altLang="zh-CN" sz="1200" b="0" i="0" kern="1200" dirty="0" smtClean="0">
                <a:solidFill>
                  <a:schemeClr val="tx1"/>
                </a:solidFill>
                <a:effectLst/>
                <a:latin typeface="+mn-lt"/>
                <a:ea typeface="+mn-ea"/>
                <a:cs typeface="+mn-cs"/>
              </a:rPr>
              <a:t>30</a:t>
            </a:r>
            <a:r>
              <a:rPr lang="zh-CN" altLang="en-US" sz="1200" b="0" i="0" kern="1200" dirty="0" smtClean="0">
                <a:solidFill>
                  <a:schemeClr val="tx1"/>
                </a:solidFill>
                <a:effectLst/>
                <a:latin typeface="+mn-lt"/>
                <a:ea typeface="+mn-ea"/>
                <a:cs typeface="+mn-cs"/>
              </a:rPr>
              <a:t>多条转账申请，要求把账户里的钱转到一些菲律宾和斯里兰卡的实体机构。</a:t>
            </a:r>
          </a:p>
          <a:p>
            <a:pPr fontAlgn="base"/>
            <a:r>
              <a:rPr lang="zh-CN" altLang="en-US" sz="1200" b="0" i="0" kern="1200" dirty="0" smtClean="0">
                <a:solidFill>
                  <a:schemeClr val="tx1"/>
                </a:solidFill>
                <a:effectLst/>
                <a:latin typeface="+mn-lt"/>
                <a:ea typeface="+mn-ea"/>
                <a:cs typeface="+mn-cs"/>
              </a:rPr>
              <a:t>黑客成功地将总计</a:t>
            </a:r>
            <a:r>
              <a:rPr lang="en-US" altLang="zh-CN" sz="1200" b="0" i="0" kern="1200" dirty="0" smtClean="0">
                <a:solidFill>
                  <a:schemeClr val="tx1"/>
                </a:solidFill>
                <a:effectLst/>
                <a:latin typeface="+mn-lt"/>
                <a:ea typeface="+mn-ea"/>
                <a:cs typeface="+mn-cs"/>
              </a:rPr>
              <a:t>8100</a:t>
            </a:r>
            <a:r>
              <a:rPr lang="zh-CN" altLang="en-US" sz="1200" b="0" i="0" kern="1200" dirty="0" smtClean="0">
                <a:solidFill>
                  <a:schemeClr val="tx1"/>
                </a:solidFill>
                <a:effectLst/>
                <a:latin typeface="+mn-lt"/>
                <a:ea typeface="+mn-ea"/>
                <a:cs typeface="+mn-cs"/>
              </a:rPr>
              <a:t>万美元的</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笔钱转账至菲律宾，但在进行第五笔转账时，黑客原本要把</a:t>
            </a:r>
            <a:r>
              <a:rPr lang="en-US" altLang="zh-CN" sz="1200" b="0" i="0" kern="1200" dirty="0" smtClean="0">
                <a:solidFill>
                  <a:schemeClr val="tx1"/>
                </a:solidFill>
                <a:effectLst/>
                <a:latin typeface="+mn-lt"/>
                <a:ea typeface="+mn-ea"/>
                <a:cs typeface="+mn-cs"/>
              </a:rPr>
              <a:t>2000</a:t>
            </a:r>
            <a:r>
              <a:rPr lang="zh-CN" altLang="en-US" sz="1200" b="0" i="0" kern="1200" dirty="0" smtClean="0">
                <a:solidFill>
                  <a:schemeClr val="tx1"/>
                </a:solidFill>
                <a:effectLst/>
                <a:latin typeface="+mn-lt"/>
                <a:ea typeface="+mn-ea"/>
                <a:cs typeface="+mn-cs"/>
              </a:rPr>
              <a:t>万美元转账至斯里兰卡一个叫“沙立卡基金会”的非营利组织，却把“基金会”的英文“</a:t>
            </a:r>
            <a:r>
              <a:rPr lang="en-US" altLang="zh-CN" sz="1200" b="0" i="0" kern="1200" dirty="0" smtClean="0">
                <a:solidFill>
                  <a:schemeClr val="tx1"/>
                </a:solidFill>
                <a:effectLst/>
                <a:latin typeface="+mn-lt"/>
                <a:ea typeface="+mn-ea"/>
                <a:cs typeface="+mn-cs"/>
              </a:rPr>
              <a:t>foundation”</a:t>
            </a:r>
            <a:r>
              <a:rPr lang="zh-CN" altLang="en-US" sz="1200" b="0" i="0" kern="1200" dirty="0" smtClean="0">
                <a:solidFill>
                  <a:schemeClr val="tx1"/>
                </a:solidFill>
                <a:effectLst/>
                <a:latin typeface="+mn-lt"/>
                <a:ea typeface="+mn-ea"/>
                <a:cs typeface="+mn-cs"/>
              </a:rPr>
              <a:t>拼成了“</a:t>
            </a:r>
            <a:r>
              <a:rPr lang="en-US" altLang="zh-CN" sz="1200" b="0" i="0" kern="1200" dirty="0" err="1" smtClean="0">
                <a:solidFill>
                  <a:schemeClr val="tx1"/>
                </a:solidFill>
                <a:effectLst/>
                <a:latin typeface="+mn-lt"/>
                <a:ea typeface="+mn-ea"/>
                <a:cs typeface="+mn-cs"/>
              </a:rPr>
              <a:t>fandation</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。这引起了这笔转账的中转银行德意志银行的注意，后者随即要求孟加拉国央行核实信息。央行察觉账户被盗，立即终止交易。一名央行官员说，被终止的转账申请总额大约</a:t>
            </a:r>
            <a:r>
              <a:rPr lang="en-US" altLang="zh-CN" sz="1200" b="0" i="0" kern="1200" dirty="0" smtClean="0">
                <a:solidFill>
                  <a:schemeClr val="tx1"/>
                </a:solidFill>
                <a:effectLst/>
                <a:latin typeface="+mn-lt"/>
                <a:ea typeface="+mn-ea"/>
                <a:cs typeface="+mn-cs"/>
              </a:rPr>
              <a:t>8.5</a:t>
            </a:r>
            <a:r>
              <a:rPr lang="zh-CN" altLang="en-US" sz="1200" b="0" i="0" kern="1200" dirty="0" smtClean="0">
                <a:solidFill>
                  <a:schemeClr val="tx1"/>
                </a:solidFill>
                <a:effectLst/>
                <a:latin typeface="+mn-lt"/>
                <a:ea typeface="+mn-ea"/>
                <a:cs typeface="+mn-cs"/>
              </a:rPr>
              <a:t>亿至</a:t>
            </a:r>
            <a:r>
              <a:rPr lang="en-US" altLang="zh-CN" sz="1200" b="0" i="0" kern="1200" dirty="0" smtClean="0">
                <a:solidFill>
                  <a:schemeClr val="tx1"/>
                </a:solidFill>
                <a:effectLst/>
                <a:latin typeface="+mn-lt"/>
                <a:ea typeface="+mn-ea"/>
                <a:cs typeface="+mn-cs"/>
              </a:rPr>
              <a:t>8.7</a:t>
            </a:r>
            <a:r>
              <a:rPr lang="zh-CN" altLang="en-US" sz="1200" b="0" i="0" kern="1200" dirty="0" smtClean="0">
                <a:solidFill>
                  <a:schemeClr val="tx1"/>
                </a:solidFill>
                <a:effectLst/>
                <a:latin typeface="+mn-lt"/>
                <a:ea typeface="+mn-ea"/>
                <a:cs typeface="+mn-cs"/>
              </a:rPr>
              <a:t>亿美元。</a:t>
            </a:r>
          </a:p>
          <a:p>
            <a:endParaRPr lang="en-US" altLang="zh-CN" dirty="0" smtClean="0"/>
          </a:p>
          <a:p>
            <a:r>
              <a:rPr lang="zh-CN" altLang="en-US" sz="1200" b="0" i="0" kern="1200" dirty="0" smtClean="0">
                <a:solidFill>
                  <a:schemeClr val="tx1"/>
                </a:solidFill>
                <a:effectLst/>
                <a:latin typeface="+mn-lt"/>
                <a:ea typeface="+mn-ea"/>
                <a:cs typeface="+mn-cs"/>
              </a:rPr>
              <a:t>纽约联储收到来自孟加拉国央行的共计</a:t>
            </a:r>
            <a:r>
              <a:rPr lang="en-US" altLang="zh-CN" sz="1200" b="0" i="0" kern="1200" dirty="0" smtClean="0">
                <a:solidFill>
                  <a:schemeClr val="tx1"/>
                </a:solidFill>
                <a:effectLst/>
                <a:latin typeface="+mn-lt"/>
                <a:ea typeface="+mn-ea"/>
                <a:cs typeface="+mn-cs"/>
              </a:rPr>
              <a:t>35</a:t>
            </a:r>
            <a:r>
              <a:rPr lang="zh-CN" altLang="en-US" sz="1200" b="0" i="0" kern="1200" dirty="0" smtClean="0">
                <a:solidFill>
                  <a:schemeClr val="tx1"/>
                </a:solidFill>
                <a:effectLst/>
                <a:latin typeface="+mn-lt"/>
                <a:ea typeface="+mn-ea"/>
                <a:cs typeface="+mn-cs"/>
              </a:rPr>
              <a:t>组转账申请，金额共计近</a:t>
            </a:r>
            <a:r>
              <a:rPr lang="en-US" altLang="zh-CN" sz="1200" b="0" i="0" kern="1200" dirty="0" smtClean="0">
                <a:solidFill>
                  <a:schemeClr val="tx1"/>
                </a:solidFill>
                <a:effectLst/>
                <a:latin typeface="+mn-lt"/>
                <a:ea typeface="+mn-ea"/>
                <a:cs typeface="+mn-cs"/>
              </a:rPr>
              <a:t>10</a:t>
            </a:r>
            <a:r>
              <a:rPr lang="zh-CN" altLang="en-US" sz="1200" b="0" i="0" kern="1200" dirty="0" smtClean="0">
                <a:solidFill>
                  <a:schemeClr val="tx1"/>
                </a:solidFill>
                <a:effectLst/>
                <a:latin typeface="+mn-lt"/>
                <a:ea typeface="+mn-ea"/>
                <a:cs typeface="+mn-cs"/>
              </a:rPr>
              <a:t>亿美元。纽约联储以受益人不明为由拒绝了其中</a:t>
            </a:r>
            <a:r>
              <a:rPr lang="en-US" altLang="zh-CN" sz="1200" b="0" i="0" kern="1200" dirty="0" smtClean="0">
                <a:solidFill>
                  <a:schemeClr val="tx1"/>
                </a:solidFill>
                <a:effectLst/>
                <a:latin typeface="+mn-lt"/>
                <a:ea typeface="+mn-ea"/>
                <a:cs typeface="+mn-cs"/>
              </a:rPr>
              <a:t>30</a:t>
            </a:r>
            <a:r>
              <a:rPr lang="zh-CN" altLang="en-US" sz="1200" b="0" i="0" kern="1200" dirty="0" smtClean="0">
                <a:solidFill>
                  <a:schemeClr val="tx1"/>
                </a:solidFill>
                <a:effectLst/>
                <a:latin typeface="+mn-lt"/>
                <a:ea typeface="+mn-ea"/>
                <a:cs typeface="+mn-cs"/>
              </a:rPr>
              <a:t>组申请，但其余的转账问询并没有得到回复。</a:t>
            </a:r>
            <a:endParaRPr lang="zh-CN" altLang="en-US" dirty="0"/>
          </a:p>
        </p:txBody>
      </p:sp>
      <p:sp>
        <p:nvSpPr>
          <p:cNvPr id="4" name="灯片编号占位符 3"/>
          <p:cNvSpPr>
            <a:spLocks noGrp="1"/>
          </p:cNvSpPr>
          <p:nvPr>
            <p:ph type="sldNum" sz="quarter" idx="10"/>
          </p:nvPr>
        </p:nvSpPr>
        <p:spPr/>
        <p:txBody>
          <a:bodyPr/>
          <a:lstStyle/>
          <a:p>
            <a:fld id="{2BAA0307-7856-423D-A543-992B9D354DB5}" type="slidenum">
              <a:rPr lang="zh-CN" altLang="en-US" smtClean="0"/>
              <a:t>25</a:t>
            </a:fld>
            <a:endParaRPr lang="zh-CN" altLang="en-US"/>
          </a:p>
        </p:txBody>
      </p:sp>
    </p:spTree>
    <p:extLst>
      <p:ext uri="{BB962C8B-B14F-4D97-AF65-F5344CB8AC3E}">
        <p14:creationId xmlns:p14="http://schemas.microsoft.com/office/powerpoint/2010/main" val="2090986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gradFill>
          <a:gsLst>
            <a:gs pos="0">
              <a:schemeClr val="bg1">
                <a:tint val="93000"/>
                <a:satMod val="150000"/>
                <a:shade val="98000"/>
                <a:lumMod val="102000"/>
              </a:schemeClr>
            </a:gs>
            <a:gs pos="87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5075433" y="1122363"/>
            <a:ext cx="6904233" cy="2387600"/>
          </a:xfrm>
        </p:spPr>
        <p:txBody>
          <a:bodyPr anchor="b"/>
          <a:lstStyle>
            <a:lvl1pPr algn="ctr">
              <a:defRPr sz="6000"/>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5075432" y="3602038"/>
            <a:ext cx="6905089"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23732914-0639-4843-AC3B-08E1BA73F251}" type="datetimeFigureOut">
              <a:rPr lang="zh-CN" altLang="en-US" smtClean="0"/>
              <a:t>2017/11/29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C3EE9A9-3F2F-4796-B757-B589724358D0}" type="slidenum">
              <a:rPr lang="zh-CN" altLang="en-US" smtClean="0"/>
              <a:t>‹#›</a:t>
            </a:fld>
            <a:endParaRPr lang="zh-CN" altLang="en-US"/>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4936" y="719191"/>
            <a:ext cx="4811990" cy="5034337"/>
          </a:xfrm>
          <a:prstGeom prst="rect">
            <a:avLst/>
          </a:prstGeom>
        </p:spPr>
      </p:pic>
    </p:spTree>
    <p:extLst>
      <p:ext uri="{BB962C8B-B14F-4D97-AF65-F5344CB8AC3E}">
        <p14:creationId xmlns:p14="http://schemas.microsoft.com/office/powerpoint/2010/main" val="230125452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23732914-0639-4843-AC3B-08E1BA73F251}" type="datetimeFigureOut">
              <a:rPr lang="zh-CN" altLang="en-US" smtClean="0"/>
              <a:t>2017/11/29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C3EE9A9-3F2F-4796-B757-B589724358D0}" type="slidenum">
              <a:rPr lang="zh-CN" altLang="en-US" smtClean="0"/>
              <a:t>‹#›</a:t>
            </a:fld>
            <a:endParaRPr lang="zh-CN" altLang="en-US"/>
          </a:p>
        </p:txBody>
      </p:sp>
    </p:spTree>
    <p:extLst>
      <p:ext uri="{BB962C8B-B14F-4D97-AF65-F5344CB8AC3E}">
        <p14:creationId xmlns:p14="http://schemas.microsoft.com/office/powerpoint/2010/main" val="788490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3732914-0639-4843-AC3B-08E1BA73F251}" type="datetimeFigureOut">
              <a:rPr lang="zh-CN" altLang="en-US" smtClean="0"/>
              <a:t>2017/11/29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C3EE9A9-3F2F-4796-B757-B589724358D0}" type="slidenum">
              <a:rPr lang="zh-CN" altLang="en-US" smtClean="0"/>
              <a:t>‹#›</a:t>
            </a:fld>
            <a:endParaRPr lang="zh-CN" altLang="en-US"/>
          </a:p>
        </p:txBody>
      </p:sp>
    </p:spTree>
    <p:extLst>
      <p:ext uri="{BB962C8B-B14F-4D97-AF65-F5344CB8AC3E}">
        <p14:creationId xmlns:p14="http://schemas.microsoft.com/office/powerpoint/2010/main" val="41417310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3732914-0639-4843-AC3B-08E1BA73F251}" type="datetimeFigureOut">
              <a:rPr lang="zh-CN" altLang="en-US" smtClean="0"/>
              <a:t>2017/11/29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C3EE9A9-3F2F-4796-B757-B589724358D0}" type="slidenum">
              <a:rPr lang="zh-CN" altLang="en-US" smtClean="0"/>
              <a:t>‹#›</a:t>
            </a:fld>
            <a:endParaRPr lang="zh-CN" altLang="en-US"/>
          </a:p>
        </p:txBody>
      </p:sp>
    </p:spTree>
    <p:extLst>
      <p:ext uri="{BB962C8B-B14F-4D97-AF65-F5344CB8AC3E}">
        <p14:creationId xmlns:p14="http://schemas.microsoft.com/office/powerpoint/2010/main" val="2623260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739900" y="275431"/>
            <a:ext cx="9613900" cy="1085851"/>
          </a:xfr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266700" y="1613044"/>
            <a:ext cx="11087100" cy="4563920"/>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23732914-0639-4843-AC3B-08E1BA73F251}" type="datetimeFigureOut">
              <a:rPr lang="zh-CN" altLang="en-US" smtClean="0"/>
              <a:t>2017/11/29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C3EE9A9-3F2F-4796-B757-B589724358D0}" type="slidenum">
              <a:rPr lang="zh-CN" altLang="en-US" smtClean="0"/>
              <a:t>‹#›</a:t>
            </a:fld>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4770" y="122077"/>
            <a:ext cx="1571946" cy="1571946"/>
          </a:xfrm>
          <a:prstGeom prst="rect">
            <a:avLst/>
          </a:prstGeom>
        </p:spPr>
      </p:pic>
      <p:cxnSp>
        <p:nvCxnSpPr>
          <p:cNvPr id="9" name="直接连接符 8"/>
          <p:cNvCxnSpPr/>
          <p:nvPr userDrawn="1"/>
        </p:nvCxnSpPr>
        <p:spPr>
          <a:xfrm>
            <a:off x="266700" y="1450976"/>
            <a:ext cx="11404600" cy="0"/>
          </a:xfrm>
          <a:prstGeom prst="line">
            <a:avLst/>
          </a:prstGeom>
          <a:ln w="38100">
            <a:solidFill>
              <a:srgbClr val="8C52A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4473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23732914-0639-4843-AC3B-08E1BA73F251}" type="datetimeFigureOut">
              <a:rPr lang="zh-CN" altLang="en-US" smtClean="0"/>
              <a:t>2017/11/29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C3EE9A9-3F2F-4796-B757-B589724358D0}" type="slidenum">
              <a:rPr lang="zh-CN" altLang="en-US" smtClean="0"/>
              <a:t>‹#›</a:t>
            </a:fld>
            <a:endParaRPr lang="zh-CN" altLang="en-US"/>
          </a:p>
        </p:txBody>
      </p:sp>
    </p:spTree>
    <p:extLst>
      <p:ext uri="{BB962C8B-B14F-4D97-AF65-F5344CB8AC3E}">
        <p14:creationId xmlns:p14="http://schemas.microsoft.com/office/powerpoint/2010/main" val="1547477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23732914-0639-4843-AC3B-08E1BA73F251}" type="datetimeFigureOut">
              <a:rPr lang="zh-CN" altLang="en-US" smtClean="0"/>
              <a:t>2017/11/29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C3EE9A9-3F2F-4796-B757-B589724358D0}" type="slidenum">
              <a:rPr lang="zh-CN" altLang="en-US" smtClean="0"/>
              <a:t>‹#›</a:t>
            </a:fld>
            <a:endParaRPr lang="zh-CN" altLang="en-US"/>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7402" y="575353"/>
            <a:ext cx="4860389" cy="3030876"/>
          </a:xfrm>
          <a:prstGeom prst="rect">
            <a:avLst/>
          </a:prstGeom>
        </p:spPr>
      </p:pic>
    </p:spTree>
    <p:extLst>
      <p:ext uri="{BB962C8B-B14F-4D97-AF65-F5344CB8AC3E}">
        <p14:creationId xmlns:p14="http://schemas.microsoft.com/office/powerpoint/2010/main" val="3384426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3732914-0639-4843-AC3B-08E1BA73F251}" type="datetimeFigureOut">
              <a:rPr lang="zh-CN" altLang="en-US" smtClean="0"/>
              <a:t>2017/11/29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C3EE9A9-3F2F-4796-B757-B589724358D0}" type="slidenum">
              <a:rPr lang="zh-CN" altLang="en-US" smtClean="0"/>
              <a:t>‹#›</a:t>
            </a:fld>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03236"/>
            <a:ext cx="1849339" cy="1849339"/>
          </a:xfrm>
          <a:prstGeom prst="rect">
            <a:avLst/>
          </a:prstGeom>
        </p:spPr>
      </p:pic>
      <p:cxnSp>
        <p:nvCxnSpPr>
          <p:cNvPr id="9" name="直接连接符 8"/>
          <p:cNvCxnSpPr/>
          <p:nvPr userDrawn="1"/>
        </p:nvCxnSpPr>
        <p:spPr>
          <a:xfrm>
            <a:off x="266700" y="1638300"/>
            <a:ext cx="11404600" cy="0"/>
          </a:xfrm>
          <a:prstGeom prst="line">
            <a:avLst/>
          </a:prstGeom>
          <a:ln w="38100">
            <a:solidFill>
              <a:srgbClr val="8C52A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251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752600" y="365125"/>
            <a:ext cx="9602788"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3732914-0639-4843-AC3B-08E1BA73F251}" type="datetimeFigureOut">
              <a:rPr lang="zh-CN" altLang="en-US" smtClean="0"/>
              <a:t>2017/11/29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C3EE9A9-3F2F-4796-B757-B589724358D0}" type="slidenum">
              <a:rPr lang="zh-CN" altLang="en-US" smtClean="0"/>
              <a:t>‹#›</a:t>
            </a:fld>
            <a:endParaRPr lang="zh-CN" altLang="en-US"/>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03236"/>
            <a:ext cx="1849339" cy="1849339"/>
          </a:xfrm>
          <a:prstGeom prst="rect">
            <a:avLst/>
          </a:prstGeom>
        </p:spPr>
      </p:pic>
      <p:cxnSp>
        <p:nvCxnSpPr>
          <p:cNvPr id="11" name="直接连接符 10"/>
          <p:cNvCxnSpPr/>
          <p:nvPr userDrawn="1"/>
        </p:nvCxnSpPr>
        <p:spPr>
          <a:xfrm>
            <a:off x="266700" y="1638300"/>
            <a:ext cx="11404600" cy="0"/>
          </a:xfrm>
          <a:prstGeom prst="line">
            <a:avLst/>
          </a:prstGeom>
          <a:ln w="38100">
            <a:solidFill>
              <a:srgbClr val="8C52A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2069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3732914-0639-4843-AC3B-08E1BA73F251}" type="datetimeFigureOut">
              <a:rPr lang="zh-CN" altLang="en-US" smtClean="0"/>
              <a:t>2017/11/29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C3EE9A9-3F2F-4796-B757-B589724358D0}" type="slidenum">
              <a:rPr lang="zh-CN" altLang="en-US" smtClean="0"/>
              <a:t>‹#›</a:t>
            </a:fld>
            <a:endParaRPr lang="zh-CN" altLang="en-US"/>
          </a:p>
        </p:txBody>
      </p:sp>
    </p:spTree>
    <p:extLst>
      <p:ext uri="{BB962C8B-B14F-4D97-AF65-F5344CB8AC3E}">
        <p14:creationId xmlns:p14="http://schemas.microsoft.com/office/powerpoint/2010/main" val="3410511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732914-0639-4843-AC3B-08E1BA73F251}" type="datetimeFigureOut">
              <a:rPr lang="zh-CN" altLang="en-US" smtClean="0"/>
              <a:t>2017/11/29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C3EE9A9-3F2F-4796-B757-B589724358D0}" type="slidenum">
              <a:rPr lang="zh-CN" altLang="en-US" smtClean="0"/>
              <a:t>‹#›</a:t>
            </a:fld>
            <a:endParaRPr lang="zh-CN" altLang="en-US"/>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03236"/>
            <a:ext cx="1849339" cy="1849339"/>
          </a:xfrm>
          <a:prstGeom prst="rect">
            <a:avLst/>
          </a:prstGeom>
        </p:spPr>
      </p:pic>
    </p:spTree>
    <p:extLst>
      <p:ext uri="{BB962C8B-B14F-4D97-AF65-F5344CB8AC3E}">
        <p14:creationId xmlns:p14="http://schemas.microsoft.com/office/powerpoint/2010/main" val="4080212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23732914-0639-4843-AC3B-08E1BA73F251}" type="datetimeFigureOut">
              <a:rPr lang="zh-CN" altLang="en-US" smtClean="0"/>
              <a:t>2017/11/29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C3EE9A9-3F2F-4796-B757-B589724358D0}" type="slidenum">
              <a:rPr lang="zh-CN" altLang="en-US" smtClean="0"/>
              <a:t>‹#›</a:t>
            </a:fld>
            <a:endParaRPr lang="zh-CN" altLang="en-US"/>
          </a:p>
        </p:txBody>
      </p:sp>
    </p:spTree>
    <p:extLst>
      <p:ext uri="{BB962C8B-B14F-4D97-AF65-F5344CB8AC3E}">
        <p14:creationId xmlns:p14="http://schemas.microsoft.com/office/powerpoint/2010/main" val="353741539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87000">
              <a:schemeClr val="bg1">
                <a:tint val="98000"/>
                <a:satMod val="130000"/>
                <a:shade val="90000"/>
                <a:lumMod val="103000"/>
              </a:schemeClr>
            </a:gs>
            <a:gs pos="100000">
              <a:schemeClr val="bg1">
                <a:shade val="63000"/>
                <a:satMod val="120000"/>
              </a:schemeClr>
            </a:gs>
          </a:gsLst>
          <a:lin ang="5400000" scaled="0"/>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739900" y="365125"/>
            <a:ext cx="9613900" cy="1085851"/>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266700" y="1816100"/>
            <a:ext cx="11087100" cy="43608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732914-0639-4843-AC3B-08E1BA73F251}" type="datetimeFigureOut">
              <a:rPr lang="zh-CN" altLang="en-US" smtClean="0"/>
              <a:t>2017/11/29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3EE9A9-3F2F-4796-B757-B589724358D0}" type="slidenum">
              <a:rPr lang="zh-CN" altLang="en-US" smtClean="0"/>
              <a:t>‹#›</a:t>
            </a:fld>
            <a:endParaRPr lang="zh-CN" altLang="en-US"/>
          </a:p>
        </p:txBody>
      </p:sp>
    </p:spTree>
    <p:extLst>
      <p:ext uri="{BB962C8B-B14F-4D97-AF65-F5344CB8AC3E}">
        <p14:creationId xmlns:p14="http://schemas.microsoft.com/office/powerpoint/2010/main" val="24572301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7.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9.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2.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3.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6.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 Id="rId3" Type="http://schemas.openxmlformats.org/officeDocument/2006/relationships/image" Target="../media/image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pPr algn="l"/>
            <a:r>
              <a:rPr lang="zh-CN" altLang="en-US" smtClean="0"/>
              <a:t>网络的攻与防</a:t>
            </a:r>
            <a:endParaRPr lang="zh-CN" altLang="en-US" dirty="0"/>
          </a:p>
        </p:txBody>
      </p:sp>
      <p:sp>
        <p:nvSpPr>
          <p:cNvPr id="3" name="副标题 2"/>
          <p:cNvSpPr>
            <a:spLocks noGrp="1"/>
          </p:cNvSpPr>
          <p:nvPr>
            <p:ph type="subTitle" idx="1"/>
          </p:nvPr>
        </p:nvSpPr>
        <p:spPr/>
        <p:txBody>
          <a:bodyPr/>
          <a:lstStyle/>
          <a:p>
            <a:pPr algn="r"/>
            <a:r>
              <a:rPr lang="zh-CN" altLang="en-US" dirty="0" smtClean="0"/>
              <a:t>宋宇波</a:t>
            </a:r>
            <a:endParaRPr lang="en-US" altLang="zh-CN" dirty="0" smtClean="0"/>
          </a:p>
          <a:p>
            <a:pPr algn="r"/>
            <a:r>
              <a:rPr lang="zh-CN" altLang="en-US" dirty="0"/>
              <a:t>东南</a:t>
            </a:r>
            <a:r>
              <a:rPr lang="zh-CN" altLang="en-US" dirty="0" smtClean="0"/>
              <a:t>大学信息安全研究中心</a:t>
            </a:r>
            <a:endParaRPr lang="zh-CN" altLang="en-US" dirty="0"/>
          </a:p>
        </p:txBody>
      </p:sp>
    </p:spTree>
    <p:extLst>
      <p:ext uri="{BB962C8B-B14F-4D97-AF65-F5344CB8AC3E}">
        <p14:creationId xmlns:p14="http://schemas.microsoft.com/office/powerpoint/2010/main" val="4944485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这是一个互联网营销故事</a:t>
            </a:r>
            <a:endParaRPr lang="zh-CN" altLang="en-US" dirty="0"/>
          </a:p>
        </p:txBody>
      </p:sp>
      <p:pic>
        <p:nvPicPr>
          <p:cNvPr id="5" name="内容占位符 4"/>
          <p:cNvPicPr>
            <a:picLocks noGrp="1" noChangeAspect="1"/>
          </p:cNvPicPr>
          <p:nvPr>
            <p:ph sz="half" idx="1"/>
          </p:nvPr>
        </p:nvPicPr>
        <p:blipFill>
          <a:blip r:embed="rId3"/>
          <a:stretch>
            <a:fillRect/>
          </a:stretch>
        </p:blipFill>
        <p:spPr>
          <a:xfrm>
            <a:off x="393700" y="2202010"/>
            <a:ext cx="5581651" cy="2887897"/>
          </a:xfrm>
          <a:prstGeom prst="rect">
            <a:avLst/>
          </a:prstGeom>
        </p:spPr>
      </p:pic>
      <p:sp>
        <p:nvSpPr>
          <p:cNvPr id="4" name="内容占位符 3"/>
          <p:cNvSpPr>
            <a:spLocks noGrp="1"/>
          </p:cNvSpPr>
          <p:nvPr>
            <p:ph sz="half" idx="2"/>
          </p:nvPr>
        </p:nvSpPr>
        <p:spPr/>
        <p:txBody>
          <a:bodyPr>
            <a:normAutofit/>
          </a:bodyPr>
          <a:lstStyle/>
          <a:p>
            <a:r>
              <a:rPr lang="en-US" altLang="zh-CN" dirty="0" smtClean="0"/>
              <a:t>2016.08</a:t>
            </a:r>
            <a:r>
              <a:rPr lang="zh-CN" altLang="en-US" dirty="0" smtClean="0"/>
              <a:t>，黑客组织</a:t>
            </a:r>
            <a:r>
              <a:rPr lang="en-US" altLang="zh-CN" dirty="0" smtClean="0"/>
              <a:t>Shadow Brokers</a:t>
            </a:r>
            <a:r>
              <a:rPr lang="zh-CN" altLang="en-US" dirty="0" smtClean="0"/>
              <a:t>入侵了</a:t>
            </a:r>
            <a:r>
              <a:rPr lang="en-US" altLang="zh-CN" dirty="0"/>
              <a:t>NSA</a:t>
            </a:r>
            <a:r>
              <a:rPr lang="zh-CN" altLang="en-US" dirty="0"/>
              <a:t>的方程式小组，获取了部分软件和黑客</a:t>
            </a:r>
            <a:r>
              <a:rPr lang="zh-CN" altLang="en-US" dirty="0" smtClean="0"/>
              <a:t>工具。</a:t>
            </a:r>
            <a:endParaRPr lang="en-US" altLang="zh-CN" dirty="0" smtClean="0"/>
          </a:p>
          <a:p>
            <a:r>
              <a:rPr lang="zh-CN" altLang="en-US" dirty="0" smtClean="0"/>
              <a:t>网上售卖了</a:t>
            </a:r>
            <a:r>
              <a:rPr lang="zh-CN" altLang="en-US" dirty="0"/>
              <a:t>半</a:t>
            </a:r>
            <a:r>
              <a:rPr lang="zh-CN" altLang="en-US" dirty="0" smtClean="0"/>
              <a:t>年，最后只收到了</a:t>
            </a:r>
            <a:r>
              <a:rPr lang="en-US" altLang="zh-CN" dirty="0" smtClean="0"/>
              <a:t>2</a:t>
            </a:r>
            <a:r>
              <a:rPr lang="zh-CN" altLang="en-US" dirty="0" smtClean="0"/>
              <a:t>比特币</a:t>
            </a:r>
            <a:endParaRPr lang="en-US" altLang="zh-CN" dirty="0" smtClean="0"/>
          </a:p>
          <a:p>
            <a:r>
              <a:rPr lang="en-US" altLang="zh-CN" dirty="0" smtClean="0"/>
              <a:t>2017.4.15</a:t>
            </a:r>
            <a:r>
              <a:rPr lang="en-US" altLang="zh-CN" dirty="0"/>
              <a:t>:</a:t>
            </a:r>
            <a:r>
              <a:rPr lang="zh-CN" altLang="en-US" dirty="0" smtClean="0"/>
              <a:t>伤心之余，公开了所有源代码</a:t>
            </a:r>
            <a:r>
              <a:rPr lang="en-US" altLang="zh-CN" dirty="0" smtClean="0"/>
              <a:t>.</a:t>
            </a:r>
          </a:p>
          <a:p>
            <a:r>
              <a:rPr lang="en-US" altLang="zh-CN" dirty="0" smtClean="0"/>
              <a:t>2017.5.12:WannaCry</a:t>
            </a:r>
            <a:r>
              <a:rPr lang="zh-CN" altLang="en-US" dirty="0" smtClean="0"/>
              <a:t>病毒爆发</a:t>
            </a:r>
            <a:endParaRPr lang="en-US" altLang="zh-CN" dirty="0" smtClean="0"/>
          </a:p>
          <a:p>
            <a:endParaRPr lang="zh-CN" altLang="en-US" dirty="0"/>
          </a:p>
        </p:txBody>
      </p:sp>
    </p:spTree>
    <p:extLst>
      <p:ext uri="{BB962C8B-B14F-4D97-AF65-F5344CB8AC3E}">
        <p14:creationId xmlns:p14="http://schemas.microsoft.com/office/powerpoint/2010/main" val="6867315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endParaRPr lang="zh-CN" altLang="en-US"/>
          </a:p>
        </p:txBody>
      </p:sp>
      <p:sp>
        <p:nvSpPr>
          <p:cNvPr id="6" name="内容占位符 5"/>
          <p:cNvSpPr>
            <a:spLocks noGrp="1"/>
          </p:cNvSpPr>
          <p:nvPr>
            <p:ph sz="half" idx="1"/>
          </p:nvPr>
        </p:nvSpPr>
        <p:spPr/>
        <p:txBody>
          <a:bodyPr>
            <a:normAutofit lnSpcReduction="10000"/>
          </a:bodyPr>
          <a:lstStyle/>
          <a:p>
            <a:r>
              <a:rPr lang="en-US" altLang="zh-CN" dirty="0" err="1" smtClean="0"/>
              <a:t>WannaCry</a:t>
            </a:r>
            <a:r>
              <a:rPr lang="zh-CN" altLang="en-US" dirty="0"/>
              <a:t>恶意软件利用的正是</a:t>
            </a:r>
            <a:r>
              <a:rPr lang="en-US" altLang="zh-CN" dirty="0"/>
              <a:t>Shadow Brokers</a:t>
            </a:r>
            <a:r>
              <a:rPr lang="zh-CN" altLang="en-US" dirty="0"/>
              <a:t>从</a:t>
            </a:r>
            <a:r>
              <a:rPr lang="en-US" altLang="zh-CN" dirty="0"/>
              <a:t>NSA</a:t>
            </a:r>
            <a:r>
              <a:rPr lang="zh-CN" altLang="en-US" dirty="0"/>
              <a:t>窃取的“永恒之蓝”</a:t>
            </a:r>
            <a:r>
              <a:rPr lang="zh-CN" altLang="en-US" dirty="0" smtClean="0"/>
              <a:t>。</a:t>
            </a:r>
            <a:endParaRPr lang="en-US" altLang="zh-CN" dirty="0" smtClean="0"/>
          </a:p>
          <a:p>
            <a:r>
              <a:rPr lang="en-US" altLang="zh-CN" dirty="0" smtClean="0"/>
              <a:t>2017.06</a:t>
            </a:r>
            <a:r>
              <a:rPr lang="zh-CN" altLang="en-US" dirty="0" smtClean="0"/>
              <a:t>，</a:t>
            </a:r>
            <a:r>
              <a:rPr lang="en-US" altLang="zh-CN" dirty="0" smtClean="0"/>
              <a:t>Shadow Brokers</a:t>
            </a:r>
            <a:r>
              <a:rPr lang="zh-CN" altLang="en-US" dirty="0" smtClean="0"/>
              <a:t>推出了订阅服务，</a:t>
            </a:r>
            <a:r>
              <a:rPr lang="zh-CN" altLang="en-US" dirty="0"/>
              <a:t>每个月将以订阅的方式出售数据，费用为</a:t>
            </a:r>
            <a:r>
              <a:rPr lang="en-US" altLang="zh-CN" dirty="0"/>
              <a:t>100Zcash</a:t>
            </a:r>
            <a:r>
              <a:rPr lang="zh-CN" altLang="en-US" dirty="0"/>
              <a:t>（</a:t>
            </a:r>
            <a:r>
              <a:rPr lang="zh-CN" altLang="en-US" dirty="0" smtClean="0"/>
              <a:t>根据当时汇率</a:t>
            </a:r>
            <a:r>
              <a:rPr lang="zh-CN" altLang="en-US" dirty="0"/>
              <a:t>情况约</a:t>
            </a:r>
            <a:r>
              <a:rPr lang="zh-CN" altLang="en-US" dirty="0" smtClean="0"/>
              <a:t>为</a:t>
            </a:r>
            <a:r>
              <a:rPr lang="en-US" altLang="zh-CN" dirty="0" smtClean="0"/>
              <a:t>23,000</a:t>
            </a:r>
            <a:r>
              <a:rPr lang="zh-CN" altLang="en-US" dirty="0" smtClean="0"/>
              <a:t>美元）</a:t>
            </a:r>
            <a:r>
              <a:rPr lang="zh-CN" altLang="en-US" dirty="0"/>
              <a:t>每月</a:t>
            </a:r>
            <a:r>
              <a:rPr lang="zh-CN" altLang="en-US" dirty="0" smtClean="0"/>
              <a:t>。</a:t>
            </a:r>
            <a:endParaRPr lang="en-US" altLang="zh-CN" dirty="0" smtClean="0"/>
          </a:p>
          <a:p>
            <a:r>
              <a:rPr lang="en-US" altLang="zh-CN" dirty="0" smtClean="0"/>
              <a:t>2017.07</a:t>
            </a:r>
            <a:r>
              <a:rPr lang="zh-CN" altLang="en-US" dirty="0" smtClean="0"/>
              <a:t>的订阅</a:t>
            </a:r>
            <a:r>
              <a:rPr lang="zh-CN" altLang="en-US" dirty="0"/>
              <a:t>费用翻倍，涨到</a:t>
            </a:r>
            <a:r>
              <a:rPr lang="en-US" altLang="zh-CN" dirty="0"/>
              <a:t>200 </a:t>
            </a:r>
            <a:r>
              <a:rPr lang="en-US" altLang="zh-CN" dirty="0" smtClean="0"/>
              <a:t>ZEC</a:t>
            </a:r>
            <a:r>
              <a:rPr lang="zh-CN" altLang="en-US" dirty="0" smtClean="0"/>
              <a:t>（</a:t>
            </a:r>
            <a:r>
              <a:rPr lang="zh-CN" altLang="en-US" dirty="0"/>
              <a:t>或</a:t>
            </a:r>
            <a:r>
              <a:rPr lang="en-US" altLang="zh-CN" dirty="0"/>
              <a:t>1000 XMR</a:t>
            </a:r>
            <a:r>
              <a:rPr lang="zh-CN" altLang="en-US" dirty="0"/>
              <a:t>门罗币），现在大约是</a:t>
            </a:r>
            <a:r>
              <a:rPr lang="en-US" altLang="zh-CN" dirty="0"/>
              <a:t>65000</a:t>
            </a:r>
            <a:r>
              <a:rPr lang="zh-CN" altLang="en-US" dirty="0"/>
              <a:t>美元</a:t>
            </a:r>
            <a:r>
              <a:rPr lang="zh-CN" altLang="en-US" dirty="0" smtClean="0"/>
              <a:t>。</a:t>
            </a:r>
            <a:endParaRPr lang="en-US" altLang="zh-CN" dirty="0" smtClean="0"/>
          </a:p>
          <a:p>
            <a:endParaRPr lang="zh-CN" altLang="en-US" dirty="0"/>
          </a:p>
        </p:txBody>
      </p:sp>
      <p:pic>
        <p:nvPicPr>
          <p:cNvPr id="8" name="内容占位符 7"/>
          <p:cNvPicPr>
            <a:picLocks noGrp="1" noChangeAspect="1"/>
          </p:cNvPicPr>
          <p:nvPr>
            <p:ph sz="half" idx="2"/>
          </p:nvPr>
        </p:nvPicPr>
        <p:blipFill>
          <a:blip r:embed="rId2"/>
          <a:stretch>
            <a:fillRect/>
          </a:stretch>
        </p:blipFill>
        <p:spPr>
          <a:xfrm>
            <a:off x="6172200" y="2874859"/>
            <a:ext cx="5181600" cy="2252869"/>
          </a:xfrm>
          <a:prstGeom prst="rect">
            <a:avLst/>
          </a:prstGeom>
        </p:spPr>
      </p:pic>
    </p:spTree>
    <p:extLst>
      <p:ext uri="{BB962C8B-B14F-4D97-AF65-F5344CB8AC3E}">
        <p14:creationId xmlns:p14="http://schemas.microsoft.com/office/powerpoint/2010/main" val="4193335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sz="half" idx="1"/>
          </p:nvPr>
        </p:nvPicPr>
        <p:blipFill>
          <a:blip r:embed="rId2"/>
          <a:stretch>
            <a:fillRect/>
          </a:stretch>
        </p:blipFill>
        <p:spPr>
          <a:xfrm>
            <a:off x="838200" y="3017541"/>
            <a:ext cx="5181600" cy="1967506"/>
          </a:xfrm>
          <a:prstGeom prst="rect">
            <a:avLst/>
          </a:prstGeom>
        </p:spPr>
      </p:pic>
      <p:sp>
        <p:nvSpPr>
          <p:cNvPr id="4" name="内容占位符 3"/>
          <p:cNvSpPr>
            <a:spLocks noGrp="1"/>
          </p:cNvSpPr>
          <p:nvPr>
            <p:ph sz="half" idx="2"/>
          </p:nvPr>
        </p:nvSpPr>
        <p:spPr/>
        <p:txBody>
          <a:bodyPr/>
          <a:lstStyle/>
          <a:p>
            <a:r>
              <a:rPr lang="zh-CN" altLang="en-US" dirty="0" smtClean="0"/>
              <a:t>现在</a:t>
            </a:r>
            <a:r>
              <a:rPr lang="zh-CN" altLang="en-US" dirty="0"/>
              <a:t>订阅服务的具体价格是 </a:t>
            </a:r>
            <a:r>
              <a:rPr lang="en-US" altLang="zh-CN" dirty="0"/>
              <a:t>16000 ZEC </a:t>
            </a:r>
            <a:r>
              <a:rPr lang="zh-CN" altLang="en-US" dirty="0"/>
              <a:t>（相当于 </a:t>
            </a:r>
            <a:r>
              <a:rPr lang="en-US" altLang="zh-CN" dirty="0"/>
              <a:t>3914080 </a:t>
            </a:r>
            <a:r>
              <a:rPr lang="zh-CN" altLang="en-US" dirty="0"/>
              <a:t>美元，按照 </a:t>
            </a:r>
            <a:r>
              <a:rPr lang="en-US" altLang="zh-CN" dirty="0"/>
              <a:t>9 </a:t>
            </a:r>
            <a:r>
              <a:rPr lang="zh-CN" altLang="en-US" dirty="0"/>
              <a:t>月 </a:t>
            </a:r>
            <a:r>
              <a:rPr lang="en-US" altLang="zh-CN" dirty="0"/>
              <a:t>7 </a:t>
            </a:r>
            <a:r>
              <a:rPr lang="zh-CN" altLang="en-US" dirty="0"/>
              <a:t>日汇率，约合人民币 </a:t>
            </a:r>
            <a:r>
              <a:rPr lang="en-US" altLang="zh-CN" dirty="0"/>
              <a:t>25519802</a:t>
            </a:r>
            <a:r>
              <a:rPr lang="zh-CN" altLang="en-US" dirty="0"/>
              <a:t>元）</a:t>
            </a:r>
          </a:p>
        </p:txBody>
      </p:sp>
    </p:spTree>
    <p:extLst>
      <p:ext uri="{BB962C8B-B14F-4D97-AF65-F5344CB8AC3E}">
        <p14:creationId xmlns:p14="http://schemas.microsoft.com/office/powerpoint/2010/main" val="6596454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en-US" altLang="zh-CN" dirty="0"/>
              <a:t>DNS</a:t>
            </a:r>
            <a:r>
              <a:rPr lang="zh-CN" altLang="en-US" dirty="0"/>
              <a:t>服务提供商</a:t>
            </a:r>
            <a:r>
              <a:rPr lang="en-US" altLang="zh-CN" dirty="0" err="1" smtClean="0"/>
              <a:t>Dyn</a:t>
            </a:r>
            <a:r>
              <a:rPr lang="zh-CN" altLang="en-US" dirty="0" smtClean="0"/>
              <a:t>遭受</a:t>
            </a:r>
            <a:r>
              <a:rPr lang="en-US" altLang="zh-CN" dirty="0" smtClean="0"/>
              <a:t>DDoS</a:t>
            </a:r>
            <a:r>
              <a:rPr lang="zh-CN" altLang="en-US" dirty="0" smtClean="0"/>
              <a:t>攻击</a:t>
            </a:r>
            <a:r>
              <a:rPr lang="en-US" altLang="zh-CN" dirty="0" smtClean="0"/>
              <a:t>(2016.10)</a:t>
            </a:r>
            <a:endParaRPr lang="zh-CN" altLang="en-US" dirty="0"/>
          </a:p>
        </p:txBody>
      </p:sp>
      <p:sp>
        <p:nvSpPr>
          <p:cNvPr id="7" name="内容占位符 6"/>
          <p:cNvSpPr>
            <a:spLocks noGrp="1"/>
          </p:cNvSpPr>
          <p:nvPr>
            <p:ph sz="half" idx="2"/>
          </p:nvPr>
        </p:nvSpPr>
        <p:spPr>
          <a:xfrm>
            <a:off x="2098924" y="2400100"/>
            <a:ext cx="5581649" cy="2529232"/>
          </a:xfrm>
        </p:spPr>
        <p:txBody>
          <a:bodyPr>
            <a:normAutofit/>
          </a:bodyPr>
          <a:lstStyle/>
          <a:p>
            <a:r>
              <a:rPr lang="zh-CN" altLang="en-US" dirty="0" smtClean="0"/>
              <a:t>受害者：</a:t>
            </a:r>
            <a:endParaRPr lang="en-US" altLang="zh-CN" dirty="0" smtClean="0"/>
          </a:p>
          <a:p>
            <a:pPr lvl="1"/>
            <a:r>
              <a:rPr lang="en-US" altLang="zh-CN" dirty="0" smtClean="0"/>
              <a:t>Amazon</a:t>
            </a:r>
          </a:p>
          <a:p>
            <a:pPr lvl="1"/>
            <a:r>
              <a:rPr lang="en-US" altLang="zh-CN" dirty="0" err="1" smtClean="0"/>
              <a:t>Eysy</a:t>
            </a:r>
            <a:endParaRPr lang="en-US" altLang="zh-CN" dirty="0" smtClean="0"/>
          </a:p>
          <a:p>
            <a:pPr lvl="1"/>
            <a:r>
              <a:rPr lang="en-US" altLang="zh-CN" dirty="0" smtClean="0"/>
              <a:t>GitHub</a:t>
            </a:r>
          </a:p>
          <a:p>
            <a:pPr lvl="1"/>
            <a:r>
              <a:rPr lang="en-US" altLang="zh-CN" dirty="0" smtClean="0"/>
              <a:t>Shopify</a:t>
            </a:r>
          </a:p>
          <a:p>
            <a:pPr lvl="1"/>
            <a:r>
              <a:rPr lang="en-US" altLang="zh-CN" dirty="0" smtClean="0"/>
              <a:t>Twitter</a:t>
            </a:r>
            <a:endParaRPr lang="zh-CN" altLang="en-US" dirty="0"/>
          </a:p>
        </p:txBody>
      </p:sp>
      <p:pic>
        <p:nvPicPr>
          <p:cNvPr id="9" name="内容占位符 8"/>
          <p:cNvPicPr>
            <a:picLocks noGrp="1" noChangeAspect="1"/>
          </p:cNvPicPr>
          <p:nvPr>
            <p:ph sz="half" idx="1"/>
          </p:nvPr>
        </p:nvPicPr>
        <p:blipFill>
          <a:blip r:embed="rId2"/>
          <a:stretch>
            <a:fillRect/>
          </a:stretch>
        </p:blipFill>
        <p:spPr>
          <a:xfrm>
            <a:off x="4717172" y="2203638"/>
            <a:ext cx="5581651" cy="2922157"/>
          </a:xfrm>
          <a:prstGeom prst="rect">
            <a:avLst/>
          </a:prstGeom>
        </p:spPr>
      </p:pic>
    </p:spTree>
    <p:extLst>
      <p:ext uri="{BB962C8B-B14F-4D97-AF65-F5344CB8AC3E}">
        <p14:creationId xmlns:p14="http://schemas.microsoft.com/office/powerpoint/2010/main" val="38403104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8346832" y="1490133"/>
            <a:ext cx="3413369" cy="4311651"/>
          </a:xfrm>
        </p:spPr>
        <p:txBody>
          <a:bodyPr/>
          <a:lstStyle/>
          <a:p>
            <a:r>
              <a:rPr lang="zh-CN" altLang="en-US" dirty="0"/>
              <a:t>攻击者用成千上万台物联网设备组成了一个僵尸网络，并利用这个僵尸网络发动了此次的大规模</a:t>
            </a:r>
            <a:r>
              <a:rPr lang="en-US" altLang="zh-CN" dirty="0"/>
              <a:t>DDoS</a:t>
            </a:r>
            <a:r>
              <a:rPr lang="zh-CN" altLang="en-US" dirty="0" smtClean="0"/>
              <a:t>攻击。</a:t>
            </a:r>
            <a:endParaRPr lang="zh-CN" altLang="en-US" dirty="0"/>
          </a:p>
        </p:txBody>
      </p:sp>
      <p:sp>
        <p:nvSpPr>
          <p:cNvPr id="2" name="标题 1"/>
          <p:cNvSpPr>
            <a:spLocks noGrp="1"/>
          </p:cNvSpPr>
          <p:nvPr>
            <p:ph type="title"/>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400051" y="1823509"/>
            <a:ext cx="7874000" cy="3644900"/>
          </a:xfrm>
          <a:prstGeom prst="rect">
            <a:avLst/>
          </a:prstGeom>
        </p:spPr>
      </p:pic>
    </p:spTree>
    <p:extLst>
      <p:ext uri="{BB962C8B-B14F-4D97-AF65-F5344CB8AC3E}">
        <p14:creationId xmlns:p14="http://schemas.microsoft.com/office/powerpoint/2010/main" val="2691479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smtClean="0"/>
              <a:t>隐私数据泄露</a:t>
            </a:r>
            <a:endParaRPr lang="zh-CN" altLang="en-US" dirty="0"/>
          </a:p>
        </p:txBody>
      </p:sp>
      <p:sp>
        <p:nvSpPr>
          <p:cNvPr id="8" name="文本占位符 7"/>
          <p:cNvSpPr>
            <a:spLocks noGrp="1"/>
          </p:cNvSpPr>
          <p:nvPr>
            <p:ph type="body" idx="1"/>
          </p:nvPr>
        </p:nvSpPr>
        <p:spPr/>
        <p:txBody>
          <a:bodyPr/>
          <a:lstStyle/>
          <a:p>
            <a:endParaRPr lang="zh-CN" altLang="en-US"/>
          </a:p>
        </p:txBody>
      </p:sp>
      <p:pic>
        <p:nvPicPr>
          <p:cNvPr id="1026" name="Picture 2" descr="Clipboard Im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403" y="1221036"/>
            <a:ext cx="6287120" cy="4118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8406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2" name="内容占位符 1"/>
          <p:cNvSpPr>
            <a:spLocks noGrp="1"/>
          </p:cNvSpPr>
          <p:nvPr>
            <p:ph sz="half" idx="1"/>
          </p:nvPr>
        </p:nvSpPr>
        <p:spPr/>
        <p:txBody>
          <a:bodyPr>
            <a:normAutofit/>
          </a:bodyPr>
          <a:lstStyle/>
          <a:p>
            <a:r>
              <a:rPr lang="en-US" altLang="zh-CN" dirty="0" smtClean="0"/>
              <a:t>2016.06</a:t>
            </a:r>
            <a:r>
              <a:rPr lang="en-US" altLang="zh-CN" dirty="0"/>
              <a:t>, </a:t>
            </a:r>
            <a:r>
              <a:rPr lang="en-US" altLang="zh-CN" dirty="0" smtClean="0"/>
              <a:t>Myspace</a:t>
            </a:r>
          </a:p>
          <a:p>
            <a:pPr lvl="1"/>
            <a:r>
              <a:rPr lang="en-US" altLang="zh-CN" dirty="0" smtClean="0"/>
              <a:t>3.6 </a:t>
            </a:r>
            <a:r>
              <a:rPr lang="zh-CN" altLang="en-US" dirty="0"/>
              <a:t>亿的用户</a:t>
            </a:r>
            <a:r>
              <a:rPr lang="zh-CN" altLang="en-US" dirty="0" smtClean="0"/>
              <a:t>账号，</a:t>
            </a:r>
            <a:r>
              <a:rPr lang="en-US" altLang="zh-CN" dirty="0" smtClean="0"/>
              <a:t>4.27 </a:t>
            </a:r>
            <a:r>
              <a:rPr lang="zh-CN" altLang="en-US" dirty="0" smtClean="0"/>
              <a:t>亿条密码</a:t>
            </a:r>
            <a:endParaRPr lang="en-US" altLang="zh-CN" dirty="0" smtClean="0"/>
          </a:p>
          <a:p>
            <a:pPr lvl="1"/>
            <a:r>
              <a:rPr lang="zh-CN" altLang="en-US" dirty="0" smtClean="0"/>
              <a:t>网上黑市“</a:t>
            </a:r>
            <a:r>
              <a:rPr lang="en-US" altLang="zh-CN" dirty="0" smtClean="0"/>
              <a:t>The </a:t>
            </a:r>
            <a:r>
              <a:rPr lang="en-US" altLang="zh-CN" dirty="0"/>
              <a:t>Real </a:t>
            </a:r>
            <a:r>
              <a:rPr lang="en-US" altLang="zh-CN" dirty="0" smtClean="0"/>
              <a:t>Deal</a:t>
            </a:r>
            <a:r>
              <a:rPr lang="zh-CN" altLang="en-US" dirty="0" smtClean="0"/>
              <a:t>”</a:t>
            </a:r>
            <a:endParaRPr lang="en-US" altLang="zh-CN" dirty="0" smtClean="0"/>
          </a:p>
          <a:p>
            <a:pPr lvl="1"/>
            <a:r>
              <a:rPr lang="zh-CN" altLang="en-US" dirty="0" smtClean="0"/>
              <a:t>报价：</a:t>
            </a:r>
            <a:r>
              <a:rPr lang="en-US" altLang="zh-CN" dirty="0" smtClean="0"/>
              <a:t>6</a:t>
            </a:r>
            <a:r>
              <a:rPr lang="zh-CN" altLang="en-US" dirty="0" smtClean="0"/>
              <a:t>比特币</a:t>
            </a:r>
            <a:r>
              <a:rPr lang="en-US" altLang="zh-CN" dirty="0"/>
              <a:t>(</a:t>
            </a:r>
            <a:r>
              <a:rPr lang="en-US" altLang="zh-CN" dirty="0" smtClean="0"/>
              <a:t>3800</a:t>
            </a:r>
            <a:r>
              <a:rPr lang="zh-CN" altLang="en-US" dirty="0" smtClean="0"/>
              <a:t>美元</a:t>
            </a:r>
            <a:r>
              <a:rPr lang="en-US" altLang="zh-CN" dirty="0"/>
              <a:t>)</a:t>
            </a:r>
            <a:endParaRPr lang="en-US" altLang="zh-CN" dirty="0" smtClean="0"/>
          </a:p>
          <a:p>
            <a:pPr lvl="1"/>
            <a:r>
              <a:rPr lang="zh-CN" altLang="en-US" dirty="0" smtClean="0"/>
              <a:t>黑客：</a:t>
            </a:r>
            <a:r>
              <a:rPr lang="en-US" altLang="zh-CN" dirty="0" smtClean="0"/>
              <a:t>Peace</a:t>
            </a:r>
            <a:endParaRPr lang="zh-CN" altLang="en-US" dirty="0"/>
          </a:p>
        </p:txBody>
      </p:sp>
      <p:pic>
        <p:nvPicPr>
          <p:cNvPr id="33794" name="Picture 2" descr="1464699983226.jp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6172200" y="2773480"/>
            <a:ext cx="5181600" cy="2455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3198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endParaRPr lang="zh-CN" altLang="en-US"/>
          </a:p>
        </p:txBody>
      </p:sp>
      <p:pic>
        <p:nvPicPr>
          <p:cNvPr id="9" name="内容占位符 8"/>
          <p:cNvPicPr>
            <a:picLocks noGrp="1" noChangeAspect="1"/>
          </p:cNvPicPr>
          <p:nvPr>
            <p:ph idx="1"/>
          </p:nvPr>
        </p:nvPicPr>
        <p:blipFill>
          <a:blip r:embed="rId3"/>
          <a:stretch>
            <a:fillRect/>
          </a:stretch>
        </p:blipFill>
        <p:spPr>
          <a:xfrm>
            <a:off x="3127927" y="0"/>
            <a:ext cx="6055830" cy="7465191"/>
          </a:xfrm>
          <a:prstGeom prst="rect">
            <a:avLst/>
          </a:prstGeom>
        </p:spPr>
      </p:pic>
    </p:spTree>
    <p:extLst>
      <p:ext uri="{BB962C8B-B14F-4D97-AF65-F5344CB8AC3E}">
        <p14:creationId xmlns:p14="http://schemas.microsoft.com/office/powerpoint/2010/main" val="36984609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dirty="0"/>
          </a:p>
        </p:txBody>
      </p:sp>
      <p:sp>
        <p:nvSpPr>
          <p:cNvPr id="2" name="内容占位符 1"/>
          <p:cNvSpPr>
            <a:spLocks noGrp="1"/>
          </p:cNvSpPr>
          <p:nvPr>
            <p:ph sz="half" idx="1"/>
          </p:nvPr>
        </p:nvSpPr>
        <p:spPr>
          <a:xfrm>
            <a:off x="400051" y="1768477"/>
            <a:ext cx="5581651" cy="4313239"/>
          </a:xfrm>
        </p:spPr>
        <p:txBody>
          <a:bodyPr/>
          <a:lstStyle/>
          <a:p>
            <a:r>
              <a:rPr lang="en-US" altLang="zh-CN" dirty="0" smtClean="0"/>
              <a:t>2016.05</a:t>
            </a:r>
            <a:r>
              <a:rPr lang="zh-CN" altLang="en-US" dirty="0" smtClean="0"/>
              <a:t>，领英</a:t>
            </a:r>
            <a:endParaRPr lang="en-US" altLang="zh-CN" dirty="0" smtClean="0"/>
          </a:p>
          <a:p>
            <a:pPr lvl="1"/>
            <a:r>
              <a:rPr lang="en-US" altLang="zh-CN" dirty="0" smtClean="0"/>
              <a:t>1.17</a:t>
            </a:r>
            <a:r>
              <a:rPr lang="zh-CN" altLang="en-US" dirty="0" smtClean="0"/>
              <a:t>亿条用户数据</a:t>
            </a:r>
            <a:endParaRPr lang="en-US" altLang="zh-CN" dirty="0" smtClean="0"/>
          </a:p>
          <a:p>
            <a:pPr lvl="1"/>
            <a:r>
              <a:rPr lang="zh-CN" altLang="en-US" dirty="0"/>
              <a:t>网上黑市“</a:t>
            </a:r>
            <a:r>
              <a:rPr lang="en-US" altLang="zh-CN" dirty="0"/>
              <a:t>The Real Deal</a:t>
            </a:r>
            <a:r>
              <a:rPr lang="zh-CN" altLang="en-US" dirty="0"/>
              <a:t>”</a:t>
            </a:r>
            <a:endParaRPr lang="en-US" altLang="zh-CN" dirty="0"/>
          </a:p>
          <a:p>
            <a:pPr lvl="1"/>
            <a:r>
              <a:rPr lang="zh-CN" altLang="en-US" dirty="0" smtClean="0"/>
              <a:t>报价：</a:t>
            </a:r>
            <a:r>
              <a:rPr lang="en-US" altLang="zh-CN" dirty="0" smtClean="0"/>
              <a:t>5</a:t>
            </a:r>
            <a:r>
              <a:rPr lang="zh-CN" altLang="en-US" dirty="0"/>
              <a:t>比特</a:t>
            </a:r>
            <a:r>
              <a:rPr lang="zh-CN" altLang="en-US" dirty="0" smtClean="0"/>
              <a:t>币</a:t>
            </a:r>
            <a:r>
              <a:rPr lang="en-US" altLang="zh-CN" dirty="0" smtClean="0"/>
              <a:t>(3200</a:t>
            </a:r>
            <a:r>
              <a:rPr lang="zh-CN" altLang="en-US" dirty="0" smtClean="0"/>
              <a:t>美</a:t>
            </a:r>
            <a:r>
              <a:rPr lang="en-US" altLang="zh-CN" dirty="0" smtClean="0"/>
              <a:t>)</a:t>
            </a:r>
          </a:p>
          <a:p>
            <a:pPr lvl="1"/>
            <a:r>
              <a:rPr lang="zh-CN" altLang="en-US" dirty="0" smtClean="0"/>
              <a:t>黑客：</a:t>
            </a:r>
            <a:r>
              <a:rPr lang="en-US" altLang="zh-CN" dirty="0" smtClean="0"/>
              <a:t>Peace</a:t>
            </a:r>
            <a:endParaRPr lang="zh-CN" altLang="en-US" dirty="0"/>
          </a:p>
        </p:txBody>
      </p:sp>
      <p:pic>
        <p:nvPicPr>
          <p:cNvPr id="31746" name="Picture 2" descr="russian-hackers-selling-117-million-linkedin-login-credentials-on-dark-net.p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6178552" y="2063038"/>
            <a:ext cx="5581649" cy="3165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5514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fontScale="90000"/>
          </a:bodyPr>
          <a:lstStyle/>
          <a:p>
            <a:r>
              <a:rPr lang="en-US" altLang="zh-CN" dirty="0" smtClean="0"/>
              <a:t>2016.06 </a:t>
            </a:r>
            <a:r>
              <a:rPr lang="zh-CN" altLang="en-US" sz="4000" dirty="0" smtClean="0"/>
              <a:t>扎克伯格</a:t>
            </a:r>
            <a:r>
              <a:rPr lang="en-US" altLang="zh-CN" dirty="0" smtClean="0"/>
              <a:t>Twitter</a:t>
            </a:r>
            <a:r>
              <a:rPr lang="zh-CN" altLang="en-US" dirty="0" smtClean="0"/>
              <a:t>和</a:t>
            </a:r>
            <a:r>
              <a:rPr lang="en-US" altLang="zh-CN" dirty="0" smtClean="0"/>
              <a:t>Pinterest</a:t>
            </a:r>
            <a:r>
              <a:rPr lang="zh-CN" altLang="en-US" dirty="0" smtClean="0"/>
              <a:t>账号被侵</a:t>
            </a:r>
            <a:endParaRPr lang="zh-CN" altLang="en-US" dirty="0"/>
          </a:p>
        </p:txBody>
      </p:sp>
      <p:pic>
        <p:nvPicPr>
          <p:cNvPr id="9" name="内容占位符 8"/>
          <p:cNvPicPr>
            <a:picLocks noGrp="1" noChangeAspect="1"/>
          </p:cNvPicPr>
          <p:nvPr>
            <p:ph idx="1"/>
          </p:nvPr>
        </p:nvPicPr>
        <p:blipFill>
          <a:blip r:embed="rId3"/>
          <a:stretch>
            <a:fillRect/>
          </a:stretch>
        </p:blipFill>
        <p:spPr>
          <a:xfrm>
            <a:off x="2524125" y="1704181"/>
            <a:ext cx="6572250" cy="4381500"/>
          </a:xfrm>
          <a:prstGeom prst="rect">
            <a:avLst/>
          </a:prstGeom>
        </p:spPr>
      </p:pic>
      <p:sp>
        <p:nvSpPr>
          <p:cNvPr id="10" name="矩形 9"/>
          <p:cNvSpPr/>
          <p:nvPr/>
        </p:nvSpPr>
        <p:spPr>
          <a:xfrm>
            <a:off x="6516973" y="5883857"/>
            <a:ext cx="1627369" cy="666786"/>
          </a:xfrm>
          <a:prstGeom prst="rect">
            <a:avLst/>
          </a:prstGeom>
        </p:spPr>
        <p:txBody>
          <a:bodyPr wrap="none">
            <a:spAutoFit/>
          </a:bodyPr>
          <a:lstStyle/>
          <a:p>
            <a:r>
              <a:rPr lang="en-US" altLang="zh-CN" sz="3733" dirty="0" err="1"/>
              <a:t>dadada</a:t>
            </a:r>
            <a:endParaRPr lang="zh-CN" altLang="en-US" sz="3733" dirty="0"/>
          </a:p>
        </p:txBody>
      </p:sp>
      <p:sp>
        <p:nvSpPr>
          <p:cNvPr id="2" name="矩形 1"/>
          <p:cNvSpPr/>
          <p:nvPr/>
        </p:nvSpPr>
        <p:spPr>
          <a:xfrm>
            <a:off x="2641566" y="5965932"/>
            <a:ext cx="3806170" cy="461665"/>
          </a:xfrm>
          <a:prstGeom prst="rect">
            <a:avLst/>
          </a:prstGeom>
        </p:spPr>
        <p:txBody>
          <a:bodyPr wrap="none">
            <a:spAutoFit/>
          </a:bodyPr>
          <a:lstStyle/>
          <a:p>
            <a:r>
              <a:rPr lang="zh-CN" altLang="en-US" sz="2400" dirty="0"/>
              <a:t>小扎的</a:t>
            </a:r>
            <a:r>
              <a:rPr lang="en-US" altLang="zh-CN" sz="2400" dirty="0"/>
              <a:t>twitter</a:t>
            </a:r>
            <a:r>
              <a:rPr lang="zh-CN" altLang="en-US" sz="2400" dirty="0"/>
              <a:t>账号密码是：</a:t>
            </a:r>
          </a:p>
        </p:txBody>
      </p:sp>
    </p:spTree>
    <p:extLst>
      <p:ext uri="{BB962C8B-B14F-4D97-AF65-F5344CB8AC3E}">
        <p14:creationId xmlns:p14="http://schemas.microsoft.com/office/powerpoint/2010/main" val="3993823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9" name="内容占位符 8"/>
          <p:cNvSpPr>
            <a:spLocks noGrp="1"/>
          </p:cNvSpPr>
          <p:nvPr>
            <p:ph idx="1"/>
          </p:nvPr>
        </p:nvSpPr>
        <p:spPr/>
        <p:txBody>
          <a:bodyPr>
            <a:normAutofit/>
          </a:bodyPr>
          <a:lstStyle/>
          <a:p>
            <a:pPr marL="164465" lvl="1" indent="0">
              <a:buNone/>
              <a:defRPr/>
            </a:pPr>
            <a:endParaRPr lang="en-US" altLang="zh-CN" sz="4320" b="1" dirty="0">
              <a:latin typeface="方正舒体" panose="02010601030101010101" pitchFamily="2" charset="-122"/>
              <a:ea typeface="方正舒体" panose="02010601030101010101" pitchFamily="2" charset="-122"/>
            </a:endParaRPr>
          </a:p>
          <a:p>
            <a:pPr marL="164465" lvl="1" indent="0">
              <a:buNone/>
              <a:defRPr/>
            </a:pPr>
            <a:r>
              <a:rPr lang="zh-CN" altLang="en-US" sz="4320" b="1" dirty="0">
                <a:latin typeface="方正舒体" panose="02010601030101010101" pitchFamily="2" charset="-122"/>
                <a:ea typeface="方正舒体" panose="02010601030101010101" pitchFamily="2" charset="-122"/>
              </a:rPr>
              <a:t>宋宇波，博士</a:t>
            </a:r>
            <a:endParaRPr lang="en-US" altLang="zh-CN" sz="4320" b="1" dirty="0">
              <a:latin typeface="方正舒体" panose="02010601030101010101" pitchFamily="2" charset="-122"/>
              <a:ea typeface="方正舒体" panose="02010601030101010101" pitchFamily="2" charset="-122"/>
            </a:endParaRPr>
          </a:p>
          <a:p>
            <a:pPr marL="678815" lvl="1" indent="-514350">
              <a:buFont typeface="Wingdings" panose="05000000000000000000" pitchFamily="2" charset="2"/>
              <a:buChar char="n"/>
              <a:defRPr/>
            </a:pPr>
            <a:endParaRPr lang="en-US" altLang="zh-CN" sz="2880" b="1" dirty="0">
              <a:latin typeface="方正舒体" panose="02010601030101010101" pitchFamily="2" charset="-122"/>
              <a:ea typeface="方正舒体" panose="02010601030101010101" pitchFamily="2" charset="-122"/>
            </a:endParaRPr>
          </a:p>
          <a:p>
            <a:pPr marL="678815" lvl="1" indent="-514350">
              <a:buFont typeface="Wingdings" panose="05000000000000000000" pitchFamily="2" charset="2"/>
              <a:buChar char="n"/>
              <a:defRPr/>
            </a:pPr>
            <a:r>
              <a:rPr lang="zh-CN" altLang="en-US" sz="2880" b="1" dirty="0">
                <a:latin typeface="方正舒体" panose="02010601030101010101" pitchFamily="2" charset="-122"/>
                <a:ea typeface="方正舒体" panose="02010601030101010101" pitchFamily="2" charset="-122"/>
              </a:rPr>
              <a:t>东南大学信息科学与工程学院</a:t>
            </a:r>
            <a:r>
              <a:rPr lang="en-US" altLang="zh-CN" sz="2880" b="1" dirty="0">
                <a:latin typeface="方正舒体" panose="02010601030101010101" pitchFamily="2" charset="-122"/>
                <a:ea typeface="方正舒体" panose="02010601030101010101" pitchFamily="2" charset="-122"/>
              </a:rPr>
              <a:t>(2005-)</a:t>
            </a:r>
            <a:r>
              <a:rPr lang="zh-CN" altLang="en-US" sz="2880" b="1" dirty="0">
                <a:latin typeface="方正舒体" panose="02010601030101010101" pitchFamily="2" charset="-122"/>
                <a:ea typeface="方正舒体" panose="02010601030101010101" pitchFamily="2" charset="-122"/>
              </a:rPr>
              <a:t>，副教授</a:t>
            </a:r>
            <a:endParaRPr lang="en-US" altLang="zh-CN" sz="2880" b="1" dirty="0">
              <a:latin typeface="方正舒体" panose="02010601030101010101" pitchFamily="2" charset="-122"/>
              <a:ea typeface="方正舒体" panose="02010601030101010101" pitchFamily="2" charset="-122"/>
            </a:endParaRPr>
          </a:p>
          <a:p>
            <a:pPr marL="164465" lvl="1" indent="0">
              <a:buNone/>
              <a:defRPr/>
            </a:pPr>
            <a:r>
              <a:rPr lang="en-US" altLang="zh-CN" sz="2880" b="1" dirty="0">
                <a:latin typeface="方正舒体" panose="02010601030101010101" pitchFamily="2" charset="-122"/>
                <a:ea typeface="方正舒体" panose="02010601030101010101" pitchFamily="2" charset="-122"/>
              </a:rPr>
              <a:t>     </a:t>
            </a:r>
            <a:r>
              <a:rPr lang="zh-CN" altLang="en-US" sz="2880" b="1" dirty="0">
                <a:latin typeface="方正舒体" panose="02010601030101010101" pitchFamily="2" charset="-122"/>
                <a:ea typeface="方正舒体" panose="02010601030101010101" pitchFamily="2" charset="-122"/>
              </a:rPr>
              <a:t>香港理工大学计算机系</a:t>
            </a:r>
            <a:r>
              <a:rPr lang="en-US" altLang="zh-CN" sz="2880" b="1" dirty="0">
                <a:latin typeface="方正舒体" panose="02010601030101010101" pitchFamily="2" charset="-122"/>
                <a:ea typeface="方正舒体" panose="02010601030101010101" pitchFamily="2" charset="-122"/>
              </a:rPr>
              <a:t>(2015-2016)</a:t>
            </a:r>
            <a:r>
              <a:rPr lang="zh-CN" altLang="en-US" sz="2880" b="1" dirty="0">
                <a:latin typeface="方正舒体" panose="02010601030101010101" pitchFamily="2" charset="-122"/>
                <a:ea typeface="方正舒体" panose="02010601030101010101" pitchFamily="2" charset="-122"/>
              </a:rPr>
              <a:t>，研究学者</a:t>
            </a:r>
            <a:endParaRPr lang="en-US" altLang="zh-CN" sz="2880" b="1" dirty="0">
              <a:latin typeface="方正舒体" panose="02010601030101010101" pitchFamily="2" charset="-122"/>
              <a:ea typeface="方正舒体" panose="02010601030101010101" pitchFamily="2" charset="-122"/>
            </a:endParaRPr>
          </a:p>
          <a:p>
            <a:pPr marL="678815" lvl="1" indent="-514350">
              <a:buFont typeface="Wingdings" panose="05000000000000000000" pitchFamily="2" charset="2"/>
              <a:buChar char="n"/>
              <a:defRPr/>
            </a:pPr>
            <a:r>
              <a:rPr lang="zh-CN" altLang="en-US" sz="2880" b="1" dirty="0">
                <a:latin typeface="方正舒体" panose="02010601030101010101" pitchFamily="2" charset="-122"/>
                <a:ea typeface="方正舒体" panose="02010601030101010101" pitchFamily="2" charset="-122"/>
              </a:rPr>
              <a:t>专业：信息安全专业（一级学科）</a:t>
            </a:r>
            <a:endParaRPr lang="en-US" altLang="zh-CN" sz="2880" b="1" dirty="0">
              <a:latin typeface="方正舒体" panose="02010601030101010101" pitchFamily="2" charset="-122"/>
              <a:ea typeface="方正舒体" panose="02010601030101010101" pitchFamily="2" charset="-122"/>
            </a:endParaRPr>
          </a:p>
          <a:p>
            <a:pPr marL="678815" lvl="1" indent="-514350">
              <a:buFont typeface="Wingdings" panose="05000000000000000000" pitchFamily="2" charset="2"/>
              <a:buChar char="n"/>
              <a:defRPr/>
            </a:pPr>
            <a:r>
              <a:rPr lang="zh-CN" altLang="en-US" sz="2880" b="1" dirty="0">
                <a:latin typeface="方正舒体" panose="02010601030101010101" pitchFamily="2" charset="-122"/>
                <a:ea typeface="方正舒体" panose="02010601030101010101" pitchFamily="2" charset="-122"/>
              </a:rPr>
              <a:t>研究领域：网络安全、无线安全、手机安全</a:t>
            </a:r>
            <a:endParaRPr lang="en-US" altLang="zh-CN" sz="2880" b="1" dirty="0">
              <a:latin typeface="方正舒体" panose="02010601030101010101" pitchFamily="2" charset="-122"/>
              <a:ea typeface="方正舒体" panose="02010601030101010101" pitchFamily="2" charset="-122"/>
            </a:endParaRPr>
          </a:p>
        </p:txBody>
      </p:sp>
    </p:spTree>
    <p:extLst>
      <p:ext uri="{BB962C8B-B14F-4D97-AF65-F5344CB8AC3E}">
        <p14:creationId xmlns:p14="http://schemas.microsoft.com/office/powerpoint/2010/main" val="39044600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963084" y="4978989"/>
            <a:ext cx="10363200" cy="1362076"/>
          </a:xfrm>
        </p:spPr>
        <p:txBody>
          <a:bodyPr/>
          <a:lstStyle/>
          <a:p>
            <a:pPr algn="ctr"/>
            <a:r>
              <a:rPr lang="zh-CN" altLang="en-US" dirty="0" smtClean="0"/>
              <a:t>机密泄露</a:t>
            </a:r>
            <a:endParaRPr lang="zh-CN" altLang="en-US" dirty="0"/>
          </a:p>
        </p:txBody>
      </p:sp>
      <p:sp>
        <p:nvSpPr>
          <p:cNvPr id="10" name="文本占位符 9"/>
          <p:cNvSpPr>
            <a:spLocks noGrp="1"/>
          </p:cNvSpPr>
          <p:nvPr>
            <p:ph type="body" idx="1"/>
          </p:nvPr>
        </p:nvSpPr>
        <p:spPr/>
        <p:txBody>
          <a:bodyPr/>
          <a:lstStyle/>
          <a:p>
            <a:endParaRPr lang="zh-CN" altLang="en-US" dirty="0"/>
          </a:p>
        </p:txBody>
      </p:sp>
      <p:pic>
        <p:nvPicPr>
          <p:cNvPr id="2050" name="Picture 2" descr="http://www.ytiot.net/w78editor/attached/image/20160415/20160415144382288228.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59948"/>
            <a:ext cx="12192000" cy="4389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19825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巴拿马文件</a:t>
            </a:r>
            <a:r>
              <a:rPr lang="en-US" altLang="zh-CN" dirty="0" smtClean="0"/>
              <a:t>(2016.05)</a:t>
            </a:r>
            <a:endParaRPr lang="zh-CN" altLang="en-US" dirty="0"/>
          </a:p>
        </p:txBody>
      </p:sp>
      <p:pic>
        <p:nvPicPr>
          <p:cNvPr id="28676" name="Picture 4" descr="http://imgs.ntdtv.com/pic/2016/4-19/p7432921a381364816.jpg"/>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838200" y="2057381"/>
            <a:ext cx="5181600" cy="3887825"/>
          </a:xfrm>
          <a:prstGeom prst="rect">
            <a:avLst/>
          </a:prstGeom>
          <a:noFill/>
          <a:extLst>
            <a:ext uri="{909E8E84-426E-40DD-AFC4-6F175D3DCCD1}">
              <a14:hiddenFill xmlns:a14="http://schemas.microsoft.com/office/drawing/2010/main">
                <a:solidFill>
                  <a:srgbClr val="FFFFFF"/>
                </a:solidFill>
              </a14:hiddenFill>
            </a:ext>
          </a:extLst>
        </p:spPr>
      </p:pic>
      <p:sp>
        <p:nvSpPr>
          <p:cNvPr id="7" name="内容占位符 6"/>
          <p:cNvSpPr>
            <a:spLocks noGrp="1"/>
          </p:cNvSpPr>
          <p:nvPr>
            <p:ph sz="half" idx="2"/>
          </p:nvPr>
        </p:nvSpPr>
        <p:spPr/>
        <p:txBody>
          <a:bodyPr>
            <a:normAutofit/>
          </a:bodyPr>
          <a:lstStyle/>
          <a:p>
            <a:r>
              <a:rPr lang="zh-CN" altLang="en-US" dirty="0" smtClean="0"/>
              <a:t>国际</a:t>
            </a:r>
            <a:r>
              <a:rPr lang="zh-CN" altLang="en-US" dirty="0"/>
              <a:t>调查记者同盟（</a:t>
            </a:r>
            <a:r>
              <a:rPr lang="en-US" altLang="zh-CN" dirty="0"/>
              <a:t>ICIJ</a:t>
            </a:r>
            <a:r>
              <a:rPr lang="zh-CN" altLang="en-US" dirty="0"/>
              <a:t>）</a:t>
            </a:r>
            <a:r>
              <a:rPr lang="zh-CN" altLang="en-US" dirty="0" smtClean="0"/>
              <a:t>揭露了巴拿马莫萨克</a:t>
            </a:r>
            <a:r>
              <a:rPr lang="en-US" altLang="zh-CN" dirty="0"/>
              <a:t>—</a:t>
            </a:r>
            <a:r>
              <a:rPr lang="zh-CN" altLang="en-US" dirty="0"/>
              <a:t>冯赛卡律师事务所</a:t>
            </a:r>
            <a:r>
              <a:rPr lang="zh-CN" altLang="en-US" dirty="0" smtClean="0"/>
              <a:t>的一批机密文件，该文件大小高达</a:t>
            </a:r>
            <a:r>
              <a:rPr lang="en-US" altLang="zh-CN" dirty="0" smtClean="0"/>
              <a:t>2.6TB</a:t>
            </a:r>
            <a:r>
              <a:rPr lang="zh-CN" altLang="en-US" dirty="0" smtClean="0"/>
              <a:t>，包含了该</a:t>
            </a:r>
            <a:r>
              <a:rPr lang="zh-CN" altLang="en-US" dirty="0"/>
              <a:t>律师事务所自</a:t>
            </a:r>
            <a:r>
              <a:rPr lang="en-US" altLang="zh-CN" dirty="0"/>
              <a:t>1970</a:t>
            </a:r>
            <a:r>
              <a:rPr lang="zh-CN" altLang="en-US" dirty="0"/>
              <a:t>年代开始所列有关</a:t>
            </a:r>
            <a:r>
              <a:rPr lang="en-US" altLang="zh-CN" dirty="0"/>
              <a:t>21.4</a:t>
            </a:r>
            <a:r>
              <a:rPr lang="zh-CN" altLang="en-US" dirty="0"/>
              <a:t>万家离岸金融公司的详细数据共</a:t>
            </a:r>
            <a:r>
              <a:rPr lang="en-US" altLang="zh-CN" dirty="0"/>
              <a:t>1150</a:t>
            </a:r>
            <a:r>
              <a:rPr lang="zh-CN" altLang="en-US" dirty="0"/>
              <a:t>万笔，揭露了各国政治人物与精英们未曝光的海外</a:t>
            </a:r>
            <a:r>
              <a:rPr lang="zh-CN" altLang="en-US" dirty="0" smtClean="0"/>
              <a:t>资产。是历史上最大的数据泄密事件</a:t>
            </a:r>
            <a:endParaRPr lang="en-US" altLang="zh-CN" dirty="0" smtClean="0"/>
          </a:p>
          <a:p>
            <a:pPr lvl="1"/>
            <a:endParaRPr lang="en-US" altLang="zh-CN" dirty="0" smtClean="0"/>
          </a:p>
          <a:p>
            <a:pPr lvl="1"/>
            <a:endParaRPr lang="zh-CN" altLang="en-US" dirty="0"/>
          </a:p>
        </p:txBody>
      </p:sp>
    </p:spTree>
    <p:extLst>
      <p:ext uri="{BB962C8B-B14F-4D97-AF65-F5344CB8AC3E}">
        <p14:creationId xmlns:p14="http://schemas.microsoft.com/office/powerpoint/2010/main" val="31563408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泄漏的文件规模</a:t>
            </a:r>
            <a:endParaRPr lang="zh-CN" altLang="en-US" dirty="0"/>
          </a:p>
        </p:txBody>
      </p:sp>
      <p:pic>
        <p:nvPicPr>
          <p:cNvPr id="29698" name="Picture 2" descr="041916_2222_PanamaPaper2.png"/>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854201" y="1518709"/>
            <a:ext cx="8445500" cy="425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9477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8" name="Picture 2" descr="041916_2222_PanamaPaper3.png"/>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838200" y="3014323"/>
            <a:ext cx="5181600" cy="1973942"/>
          </a:xfrm>
          <a:prstGeom prst="rect">
            <a:avLst/>
          </a:prstGeom>
          <a:noFill/>
          <a:extLst>
            <a:ext uri="{909E8E84-426E-40DD-AFC4-6F175D3DCCD1}">
              <a14:hiddenFill xmlns:a14="http://schemas.microsoft.com/office/drawing/2010/main">
                <a:solidFill>
                  <a:srgbClr val="FFFFFF"/>
                </a:solidFill>
              </a14:hiddenFill>
            </a:ext>
          </a:extLst>
        </p:spPr>
      </p:pic>
      <p:sp>
        <p:nvSpPr>
          <p:cNvPr id="6" name="内容占位符 5"/>
          <p:cNvSpPr>
            <a:spLocks noGrp="1"/>
          </p:cNvSpPr>
          <p:nvPr>
            <p:ph sz="half" idx="2"/>
          </p:nvPr>
        </p:nvSpPr>
        <p:spPr/>
        <p:txBody>
          <a:bodyPr>
            <a:noAutofit/>
          </a:bodyPr>
          <a:lstStyle/>
          <a:p>
            <a:r>
              <a:rPr lang="zh-CN" altLang="en-US" sz="2667" dirty="0"/>
              <a:t>俄罗斯总统普京的亲信大提琴家谢尔盖</a:t>
            </a:r>
            <a:r>
              <a:rPr lang="en-US" altLang="zh-CN" sz="2667" dirty="0"/>
              <a:t>·</a:t>
            </a:r>
            <a:r>
              <a:rPr lang="zh-CN" altLang="en-US" sz="2667" dirty="0"/>
              <a:t>罗尔杜金</a:t>
            </a:r>
            <a:endParaRPr lang="en-US" altLang="zh-CN" sz="2667" dirty="0"/>
          </a:p>
          <a:p>
            <a:r>
              <a:rPr lang="zh-CN" altLang="en-US" sz="2667" dirty="0"/>
              <a:t>英国首相大卫</a:t>
            </a:r>
            <a:r>
              <a:rPr lang="en-US" altLang="zh-CN" sz="2667" dirty="0"/>
              <a:t>·</a:t>
            </a:r>
            <a:r>
              <a:rPr lang="zh-CN" altLang="en-US" sz="2667" dirty="0"/>
              <a:t>卡梅伦的父亲</a:t>
            </a:r>
            <a:endParaRPr lang="en-US" altLang="zh-CN" sz="2667" dirty="0"/>
          </a:p>
          <a:p>
            <a:r>
              <a:rPr lang="zh-CN" altLang="en-US" sz="2667" dirty="0"/>
              <a:t>冰岛总理西格蒙杜尔</a:t>
            </a:r>
            <a:r>
              <a:rPr lang="en-US" altLang="zh-CN" sz="2667" dirty="0"/>
              <a:t>·</a:t>
            </a:r>
            <a:r>
              <a:rPr lang="zh-CN" altLang="en-US" sz="2667" dirty="0"/>
              <a:t>贡劳格松（辞职）</a:t>
            </a:r>
            <a:endParaRPr lang="en-US" altLang="zh-CN" sz="2667" dirty="0"/>
          </a:p>
          <a:p>
            <a:r>
              <a:rPr lang="zh-CN" altLang="en-US" sz="2667" dirty="0"/>
              <a:t>乌克兰总统彼得</a:t>
            </a:r>
            <a:r>
              <a:rPr lang="en-US" altLang="zh-CN" sz="2667" dirty="0"/>
              <a:t>·</a:t>
            </a:r>
            <a:r>
              <a:rPr lang="zh-CN" altLang="en-US" sz="2667" dirty="0"/>
              <a:t>波罗申科</a:t>
            </a:r>
            <a:endParaRPr lang="en-US" altLang="zh-CN" sz="2667" dirty="0"/>
          </a:p>
          <a:p>
            <a:r>
              <a:rPr lang="zh-CN" altLang="en-US" sz="2667" dirty="0"/>
              <a:t>阿根廷总统毛里西奥</a:t>
            </a:r>
            <a:r>
              <a:rPr lang="en-US" altLang="zh-CN" sz="2667" dirty="0"/>
              <a:t>·</a:t>
            </a:r>
            <a:r>
              <a:rPr lang="zh-CN" altLang="en-US" sz="2667" dirty="0"/>
              <a:t>马克里</a:t>
            </a:r>
            <a:endParaRPr lang="en-US" altLang="zh-CN" sz="2667" dirty="0"/>
          </a:p>
          <a:p>
            <a:r>
              <a:rPr lang="zh-CN" altLang="en-US" sz="2667" dirty="0"/>
              <a:t>前埃及总统穆巴拉克</a:t>
            </a:r>
            <a:endParaRPr lang="en-US" altLang="zh-CN" sz="2667" dirty="0"/>
          </a:p>
          <a:p>
            <a:r>
              <a:rPr lang="zh-CN" altLang="en-US" sz="2667" dirty="0"/>
              <a:t>利比亚已故领导人卡扎菲</a:t>
            </a:r>
            <a:endParaRPr lang="en-US" altLang="zh-CN" sz="2667" dirty="0"/>
          </a:p>
          <a:p>
            <a:r>
              <a:rPr lang="zh-CN" altLang="en-US" sz="2667" dirty="0"/>
              <a:t>叙利亚总统巴沙尔</a:t>
            </a:r>
            <a:r>
              <a:rPr lang="en-US" altLang="zh-CN" sz="2667" dirty="0"/>
              <a:t>·</a:t>
            </a:r>
            <a:r>
              <a:rPr lang="zh-CN" altLang="en-US" sz="2667" dirty="0"/>
              <a:t>阿萨德</a:t>
            </a:r>
            <a:endParaRPr lang="en-US" altLang="zh-CN" sz="2667" dirty="0"/>
          </a:p>
        </p:txBody>
      </p:sp>
    </p:spTree>
    <p:extLst>
      <p:ext uri="{BB962C8B-B14F-4D97-AF65-F5344CB8AC3E}">
        <p14:creationId xmlns:p14="http://schemas.microsoft.com/office/powerpoint/2010/main" val="32996148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pPr algn="r"/>
            <a:r>
              <a:rPr lang="zh-CN" altLang="en-US" dirty="0" smtClean="0"/>
              <a:t>金融安全</a:t>
            </a:r>
            <a:endParaRPr lang="zh-CN" altLang="en-US" dirty="0"/>
          </a:p>
        </p:txBody>
      </p:sp>
      <p:sp>
        <p:nvSpPr>
          <p:cNvPr id="6" name="文本占位符 5"/>
          <p:cNvSpPr>
            <a:spLocks noGrp="1"/>
          </p:cNvSpPr>
          <p:nvPr>
            <p:ph type="body" idx="1"/>
          </p:nvPr>
        </p:nvSpPr>
        <p:spPr/>
        <p:txBody>
          <a:bodyPr/>
          <a:lstStyle/>
          <a:p>
            <a:endParaRPr lang="zh-CN" altLang="en-US"/>
          </a:p>
        </p:txBody>
      </p:sp>
      <p:pic>
        <p:nvPicPr>
          <p:cNvPr id="4098" name="Picture 2" descr="http://s3.51cto.com/wyfs02/M00/8B/57/wKiom1hKD66zTPV6AAGRZU4qR0M27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084" y="1542256"/>
            <a:ext cx="6350000" cy="4229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08199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smtClean="0"/>
              <a:t>银行被盗</a:t>
            </a:r>
            <a:r>
              <a:rPr lang="en-US" altLang="zh-CN" dirty="0" smtClean="0"/>
              <a:t>(2016.02) </a:t>
            </a:r>
            <a:endParaRPr lang="zh-CN" altLang="en-US" dirty="0"/>
          </a:p>
        </p:txBody>
      </p:sp>
      <p:pic>
        <p:nvPicPr>
          <p:cNvPr id="12" name="Picture 8" descr="http://tw.on.cc/cn/bkn/cnt/news/20160309/photo/bkncn-20160309013235087-0309_05011_001_01b.jpg?20160316165534"/>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838200" y="2151197"/>
            <a:ext cx="5181600" cy="3700193"/>
          </a:xfrm>
          <a:prstGeom prst="rect">
            <a:avLst/>
          </a:prstGeom>
          <a:noFill/>
          <a:extLst>
            <a:ext uri="{909E8E84-426E-40DD-AFC4-6F175D3DCCD1}">
              <a14:hiddenFill xmlns:a14="http://schemas.microsoft.com/office/drawing/2010/main">
                <a:solidFill>
                  <a:srgbClr val="FFFFFF"/>
                </a:solidFill>
              </a14:hiddenFill>
            </a:ext>
          </a:extLst>
        </p:spPr>
      </p:pic>
      <p:sp>
        <p:nvSpPr>
          <p:cNvPr id="10" name="内容占位符 9"/>
          <p:cNvSpPr>
            <a:spLocks noGrp="1"/>
          </p:cNvSpPr>
          <p:nvPr>
            <p:ph sz="half" idx="2"/>
          </p:nvPr>
        </p:nvSpPr>
        <p:spPr/>
        <p:txBody>
          <a:bodyPr>
            <a:normAutofit/>
          </a:bodyPr>
          <a:lstStyle/>
          <a:p>
            <a:pPr algn="just"/>
            <a:r>
              <a:rPr lang="zh-CN" altLang="en-US" dirty="0" smtClean="0"/>
              <a:t>孟加拉中央银行</a:t>
            </a:r>
            <a:r>
              <a:rPr lang="zh-CN" altLang="en-US" dirty="0"/>
              <a:t>表示，该国在美国纽约美联储的</a:t>
            </a:r>
            <a:r>
              <a:rPr lang="zh-CN" altLang="en-US" dirty="0" smtClean="0"/>
              <a:t>帐户遭到</a:t>
            </a:r>
            <a:r>
              <a:rPr lang="zh-CN" altLang="en-US" dirty="0"/>
              <a:t>骇客攻击</a:t>
            </a:r>
            <a:r>
              <a:rPr lang="zh-CN" altLang="en-US" dirty="0" smtClean="0"/>
              <a:t>，高达</a:t>
            </a:r>
            <a:r>
              <a:rPr lang="en-US" altLang="zh-CN" dirty="0" smtClean="0"/>
              <a:t>8100</a:t>
            </a:r>
            <a:r>
              <a:rPr lang="zh-CN" altLang="en-US" dirty="0" smtClean="0"/>
              <a:t>万美元的资金被盗走。</a:t>
            </a:r>
            <a:endParaRPr lang="en-US" altLang="zh-CN" dirty="0" smtClean="0"/>
          </a:p>
          <a:p>
            <a:pPr algn="just"/>
            <a:r>
              <a:rPr lang="en-US" altLang="zh-CN" dirty="0" smtClean="0"/>
              <a:t>Foundation</a:t>
            </a:r>
            <a:r>
              <a:rPr lang="zh-CN" altLang="en-US" dirty="0" smtClean="0"/>
              <a:t>单词拼成</a:t>
            </a:r>
            <a:r>
              <a:rPr lang="en-US" altLang="zh-CN" dirty="0" err="1" smtClean="0"/>
              <a:t>fandation</a:t>
            </a:r>
            <a:r>
              <a:rPr lang="zh-CN" altLang="en-US" dirty="0" smtClean="0"/>
              <a:t>，痛失</a:t>
            </a:r>
            <a:r>
              <a:rPr lang="en-US" altLang="zh-CN" dirty="0" smtClean="0"/>
              <a:t>8</a:t>
            </a:r>
            <a:r>
              <a:rPr lang="zh-CN" altLang="en-US" dirty="0" smtClean="0"/>
              <a:t>亿美元。</a:t>
            </a:r>
            <a:endParaRPr lang="zh-CN" altLang="en-US" dirty="0"/>
          </a:p>
        </p:txBody>
      </p:sp>
    </p:spTree>
    <p:extLst>
      <p:ext uri="{BB962C8B-B14F-4D97-AF65-F5344CB8AC3E}">
        <p14:creationId xmlns:p14="http://schemas.microsoft.com/office/powerpoint/2010/main" val="11698887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银行被盗事件：不止一起</a:t>
            </a:r>
            <a:endParaRPr lang="zh-CN" altLang="en-US" dirty="0"/>
          </a:p>
        </p:txBody>
      </p:sp>
      <p:sp>
        <p:nvSpPr>
          <p:cNvPr id="2" name="内容占位符 1"/>
          <p:cNvSpPr>
            <a:spLocks noGrp="1"/>
          </p:cNvSpPr>
          <p:nvPr>
            <p:ph sz="half" idx="1"/>
          </p:nvPr>
        </p:nvSpPr>
        <p:spPr/>
        <p:txBody>
          <a:bodyPr>
            <a:normAutofit fontScale="92500" lnSpcReduction="10000"/>
          </a:bodyPr>
          <a:lstStyle/>
          <a:p>
            <a:r>
              <a:rPr lang="en-US" altLang="zh-CN" dirty="0" smtClean="0"/>
              <a:t>2015</a:t>
            </a:r>
            <a:r>
              <a:rPr lang="zh-CN" altLang="en-US" dirty="0"/>
              <a:t>年</a:t>
            </a:r>
            <a:r>
              <a:rPr lang="en-US" altLang="zh-CN" dirty="0"/>
              <a:t>1</a:t>
            </a:r>
            <a:r>
              <a:rPr lang="zh-CN" altLang="en-US" dirty="0" smtClean="0"/>
              <a:t>月：厄瓜多尔银行</a:t>
            </a:r>
            <a:r>
              <a:rPr lang="zh-CN" altLang="en-US" dirty="0"/>
              <a:t>损失</a:t>
            </a:r>
            <a:r>
              <a:rPr lang="en-US" altLang="zh-CN" dirty="0"/>
              <a:t>1200</a:t>
            </a:r>
            <a:r>
              <a:rPr lang="zh-CN" altLang="en-US" dirty="0"/>
              <a:t>万</a:t>
            </a:r>
            <a:r>
              <a:rPr lang="zh-CN" altLang="en-US" dirty="0" smtClean="0"/>
              <a:t>美元；</a:t>
            </a:r>
            <a:endParaRPr lang="en-US" altLang="zh-CN" dirty="0" smtClean="0"/>
          </a:p>
          <a:p>
            <a:r>
              <a:rPr lang="en-US" altLang="zh-CN" dirty="0" smtClean="0"/>
              <a:t>2015</a:t>
            </a:r>
            <a:r>
              <a:rPr lang="zh-CN" altLang="en-US" dirty="0" smtClean="0"/>
              <a:t>年</a:t>
            </a:r>
            <a:r>
              <a:rPr lang="en-US" altLang="zh-CN" dirty="0" smtClean="0"/>
              <a:t>10</a:t>
            </a:r>
            <a:r>
              <a:rPr lang="zh-CN" altLang="en-US" dirty="0"/>
              <a:t>月</a:t>
            </a:r>
            <a:r>
              <a:rPr lang="zh-CN" altLang="en-US" dirty="0" smtClean="0"/>
              <a:t>的越南先锋银行，失败；</a:t>
            </a:r>
            <a:endParaRPr lang="en-US" altLang="zh-CN" dirty="0" smtClean="0"/>
          </a:p>
          <a:p>
            <a:r>
              <a:rPr lang="en-US" altLang="zh-CN" dirty="0" smtClean="0"/>
              <a:t>2016</a:t>
            </a:r>
            <a:r>
              <a:rPr lang="zh-CN" altLang="en-US" dirty="0" smtClean="0"/>
              <a:t>年</a:t>
            </a:r>
            <a:r>
              <a:rPr lang="en-US" altLang="zh-CN" dirty="0" smtClean="0"/>
              <a:t>2</a:t>
            </a:r>
            <a:r>
              <a:rPr lang="zh-CN" altLang="en-US" dirty="0"/>
              <a:t>月孟加拉国</a:t>
            </a:r>
            <a:r>
              <a:rPr lang="zh-CN" altLang="en-US" dirty="0" smtClean="0"/>
              <a:t>央行损失</a:t>
            </a:r>
            <a:r>
              <a:rPr lang="en-US" altLang="zh-CN" dirty="0" smtClean="0"/>
              <a:t>8100</a:t>
            </a:r>
            <a:r>
              <a:rPr lang="zh-CN" altLang="en-US" dirty="0"/>
              <a:t>万美元</a:t>
            </a:r>
            <a:r>
              <a:rPr lang="zh-CN" altLang="en-US" dirty="0" smtClean="0"/>
              <a:t>。</a:t>
            </a:r>
            <a:endParaRPr lang="en-US" altLang="zh-CN" dirty="0" smtClean="0"/>
          </a:p>
          <a:p>
            <a:r>
              <a:rPr lang="en-US" altLang="zh-CN" dirty="0" smtClean="0"/>
              <a:t>2016</a:t>
            </a:r>
            <a:r>
              <a:rPr lang="zh-CN" altLang="en-US" dirty="0" smtClean="0"/>
              <a:t>年</a:t>
            </a:r>
            <a:r>
              <a:rPr lang="en-US" altLang="zh-CN" dirty="0" smtClean="0"/>
              <a:t>12</a:t>
            </a:r>
            <a:r>
              <a:rPr lang="zh-CN" altLang="en-US" dirty="0"/>
              <a:t>月，</a:t>
            </a:r>
            <a:r>
              <a:rPr lang="zh-CN" altLang="en-US" dirty="0" smtClean="0"/>
              <a:t>俄罗斯中央银行电脑系统</a:t>
            </a:r>
            <a:r>
              <a:rPr lang="zh-CN" altLang="en-US" dirty="0"/>
              <a:t>遭到了黑客入侵，犯罪分子从银行的代理账户中窃走了</a:t>
            </a:r>
            <a:r>
              <a:rPr lang="en-US" altLang="zh-CN" dirty="0"/>
              <a:t>20</a:t>
            </a:r>
            <a:r>
              <a:rPr lang="zh-CN" altLang="en-US" dirty="0"/>
              <a:t>亿卢布（约合</a:t>
            </a:r>
            <a:r>
              <a:rPr lang="en-US" altLang="zh-CN" dirty="0"/>
              <a:t>3100</a:t>
            </a:r>
            <a:r>
              <a:rPr lang="zh-CN" altLang="en-US" dirty="0"/>
              <a:t>万美元）的资金。</a:t>
            </a:r>
          </a:p>
        </p:txBody>
      </p:sp>
      <p:pic>
        <p:nvPicPr>
          <p:cNvPr id="5" name="内容占位符 4"/>
          <p:cNvPicPr>
            <a:picLocks noGrp="1" noChangeAspect="1"/>
          </p:cNvPicPr>
          <p:nvPr>
            <p:ph sz="half" idx="2"/>
          </p:nvPr>
        </p:nvPicPr>
        <p:blipFill>
          <a:blip r:embed="rId3"/>
          <a:stretch>
            <a:fillRect/>
          </a:stretch>
        </p:blipFill>
        <p:spPr>
          <a:xfrm>
            <a:off x="6172200" y="2543461"/>
            <a:ext cx="5181600" cy="2915665"/>
          </a:xfrm>
          <a:prstGeom prst="rect">
            <a:avLst/>
          </a:prstGeom>
        </p:spPr>
      </p:pic>
    </p:spTree>
    <p:extLst>
      <p:ext uri="{BB962C8B-B14F-4D97-AF65-F5344CB8AC3E}">
        <p14:creationId xmlns:p14="http://schemas.microsoft.com/office/powerpoint/2010/main" val="6892873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双十一，黑产的盛宴</a:t>
            </a:r>
            <a:endParaRPr lang="zh-CN" altLang="en-US" dirty="0"/>
          </a:p>
        </p:txBody>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8081645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t>双十一，是购物者的狂欢，也是黑产的盛宴</a:t>
            </a:r>
            <a:endParaRPr lang="zh-CN" altLang="en-US" sz="3600" dirty="0"/>
          </a:p>
        </p:txBody>
      </p:sp>
      <p:pic>
        <p:nvPicPr>
          <p:cNvPr id="4" name="内容占位符 3"/>
          <p:cNvPicPr>
            <a:picLocks noGrp="1" noChangeAspect="1"/>
          </p:cNvPicPr>
          <p:nvPr>
            <p:ph idx="1"/>
          </p:nvPr>
        </p:nvPicPr>
        <p:blipFill>
          <a:blip r:embed="rId3"/>
          <a:stretch>
            <a:fillRect/>
          </a:stretch>
        </p:blipFill>
        <p:spPr>
          <a:xfrm>
            <a:off x="1930140" y="1598349"/>
            <a:ext cx="8575870" cy="4815681"/>
          </a:xfrm>
          <a:prstGeom prst="rect">
            <a:avLst/>
          </a:prstGeom>
        </p:spPr>
      </p:pic>
    </p:spTree>
    <p:extLst>
      <p:ext uri="{BB962C8B-B14F-4D97-AF65-F5344CB8AC3E}">
        <p14:creationId xmlns:p14="http://schemas.microsoft.com/office/powerpoint/2010/main" val="29204629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双</a:t>
            </a:r>
            <a:r>
              <a:rPr lang="en-US" altLang="zh-CN" dirty="0" smtClean="0"/>
              <a:t>11</a:t>
            </a:r>
            <a:r>
              <a:rPr lang="zh-CN" altLang="en-US" dirty="0" smtClean="0"/>
              <a:t>钱一个月，是卡商们最忙碌的时候</a:t>
            </a:r>
            <a:endParaRPr lang="zh-CN" altLang="en-US" dirty="0"/>
          </a:p>
        </p:txBody>
      </p:sp>
      <p:pic>
        <p:nvPicPr>
          <p:cNvPr id="5" name="内容占位符 4"/>
          <p:cNvPicPr>
            <a:picLocks noGrp="1" noChangeAspect="1"/>
          </p:cNvPicPr>
          <p:nvPr>
            <p:ph idx="1"/>
          </p:nvPr>
        </p:nvPicPr>
        <p:blipFill>
          <a:blip r:embed="rId3"/>
          <a:stretch>
            <a:fillRect/>
          </a:stretch>
        </p:blipFill>
        <p:spPr>
          <a:xfrm>
            <a:off x="971284" y="1714500"/>
            <a:ext cx="4564063" cy="4564063"/>
          </a:xfrm>
          <a:prstGeom prst="rect">
            <a:avLst/>
          </a:prstGeom>
        </p:spPr>
      </p:pic>
      <p:pic>
        <p:nvPicPr>
          <p:cNvPr id="7" name="图片 6"/>
          <p:cNvPicPr>
            <a:picLocks noChangeAspect="1"/>
          </p:cNvPicPr>
          <p:nvPr/>
        </p:nvPicPr>
        <p:blipFill>
          <a:blip r:embed="rId4"/>
          <a:stretch>
            <a:fillRect/>
          </a:stretch>
        </p:blipFill>
        <p:spPr>
          <a:xfrm>
            <a:off x="6546850" y="2777331"/>
            <a:ext cx="4572000" cy="2438400"/>
          </a:xfrm>
          <a:prstGeom prst="rect">
            <a:avLst/>
          </a:prstGeom>
        </p:spPr>
      </p:pic>
    </p:spTree>
    <p:extLst>
      <p:ext uri="{BB962C8B-B14F-4D97-AF65-F5344CB8AC3E}">
        <p14:creationId xmlns:p14="http://schemas.microsoft.com/office/powerpoint/2010/main" val="29307972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教学：</a:t>
            </a:r>
            <a:endParaRPr lang="en-US" altLang="zh-CN" dirty="0" smtClean="0"/>
          </a:p>
          <a:p>
            <a:pPr lvl="1"/>
            <a:r>
              <a:rPr lang="zh-CN" altLang="en-US" smtClean="0"/>
              <a:t>新生概论课：电子信息学科概论（大一上）</a:t>
            </a:r>
            <a:endParaRPr lang="en-US" altLang="zh-CN" smtClean="0"/>
          </a:p>
          <a:p>
            <a:pPr lvl="1"/>
            <a:r>
              <a:rPr lang="zh-CN" altLang="en-US" dirty="0" smtClean="0"/>
              <a:t>专业基础课：信息安全（大三上）</a:t>
            </a:r>
            <a:endParaRPr lang="en-US" altLang="zh-CN" dirty="0" smtClean="0"/>
          </a:p>
          <a:p>
            <a:pPr lvl="1"/>
            <a:r>
              <a:rPr lang="zh-CN" altLang="en-US" dirty="0" smtClean="0"/>
              <a:t>专业研讨课：无线网络安全（大三下）</a:t>
            </a:r>
            <a:endParaRPr lang="zh-CN" altLang="en-US" dirty="0"/>
          </a:p>
        </p:txBody>
      </p:sp>
    </p:spTree>
    <p:extLst>
      <p:ext uri="{BB962C8B-B14F-4D97-AF65-F5344CB8AC3E}">
        <p14:creationId xmlns:p14="http://schemas.microsoft.com/office/powerpoint/2010/main" val="38682258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2762250" y="2070894"/>
            <a:ext cx="6096000" cy="3648075"/>
          </a:xfrm>
          <a:prstGeom prst="rect">
            <a:avLst/>
          </a:prstGeom>
        </p:spPr>
      </p:pic>
    </p:spTree>
    <p:extLst>
      <p:ext uri="{BB962C8B-B14F-4D97-AF65-F5344CB8AC3E}">
        <p14:creationId xmlns:p14="http://schemas.microsoft.com/office/powerpoint/2010/main" val="1635201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专业的抢购软件</a:t>
            </a:r>
            <a:endParaRPr lang="zh-CN" altLang="en-US" dirty="0"/>
          </a:p>
        </p:txBody>
      </p:sp>
      <p:pic>
        <p:nvPicPr>
          <p:cNvPr id="6" name="内容占位符 5"/>
          <p:cNvPicPr>
            <a:picLocks noGrp="1" noChangeAspect="1"/>
          </p:cNvPicPr>
          <p:nvPr>
            <p:ph idx="1"/>
          </p:nvPr>
        </p:nvPicPr>
        <p:blipFill>
          <a:blip r:embed="rId3"/>
          <a:stretch>
            <a:fillRect/>
          </a:stretch>
        </p:blipFill>
        <p:spPr>
          <a:xfrm>
            <a:off x="2381250" y="1651794"/>
            <a:ext cx="6858000" cy="4486275"/>
          </a:xfrm>
          <a:prstGeom prst="rect">
            <a:avLst/>
          </a:prstGeom>
        </p:spPr>
      </p:pic>
    </p:spTree>
    <p:extLst>
      <p:ext uri="{BB962C8B-B14F-4D97-AF65-F5344CB8AC3E}">
        <p14:creationId xmlns:p14="http://schemas.microsoft.com/office/powerpoint/2010/main" val="8586415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打码</a:t>
            </a:r>
            <a:endParaRPr lang="zh-CN" altLang="en-US" dirty="0"/>
          </a:p>
        </p:txBody>
      </p:sp>
      <p:sp>
        <p:nvSpPr>
          <p:cNvPr id="3" name="内容占位符 2"/>
          <p:cNvSpPr>
            <a:spLocks noGrp="1"/>
          </p:cNvSpPr>
          <p:nvPr>
            <p:ph idx="1"/>
          </p:nvPr>
        </p:nvSpPr>
        <p:spPr/>
        <p:txBody>
          <a:bodyPr>
            <a:normAutofit/>
          </a:bodyPr>
          <a:lstStyle/>
          <a:p>
            <a:r>
              <a:rPr lang="zh-CN" altLang="en-US" dirty="0"/>
              <a:t>验证码的防范机制是：提出的问题要容易被人类解答，而让机器无法解答</a:t>
            </a:r>
            <a:r>
              <a:rPr lang="zh-CN" altLang="en-US" dirty="0" smtClean="0"/>
              <a:t>。</a:t>
            </a:r>
            <a:endParaRPr lang="en-US" altLang="zh-CN" dirty="0" smtClean="0"/>
          </a:p>
          <a:p>
            <a:r>
              <a:rPr lang="zh-CN" altLang="en-US" dirty="0" smtClean="0"/>
              <a:t>打码：由于</a:t>
            </a:r>
            <a:r>
              <a:rPr lang="zh-CN" altLang="en-US" dirty="0"/>
              <a:t>无法规避验证码，黑客们若要试出有效密码，需要人工逐条输入信息和识别验证码，比对、验证并成功匹配个人信息的账号密码，确认信息准确可以使用，再交给数据商</a:t>
            </a:r>
            <a:r>
              <a:rPr lang="en-US" altLang="zh-CN" dirty="0" smtClean="0"/>
              <a:t>——</a:t>
            </a:r>
            <a:r>
              <a:rPr lang="zh-CN" altLang="en-US" dirty="0" smtClean="0"/>
              <a:t>这</a:t>
            </a:r>
            <a:r>
              <a:rPr lang="zh-CN" altLang="en-US" dirty="0"/>
              <a:t>一环节也被称为“打码”</a:t>
            </a:r>
            <a:r>
              <a:rPr lang="zh-CN" altLang="en-US" dirty="0" smtClean="0"/>
              <a:t>。</a:t>
            </a:r>
            <a:endParaRPr lang="zh-CN" altLang="en-US" dirty="0"/>
          </a:p>
        </p:txBody>
      </p:sp>
    </p:spTree>
    <p:extLst>
      <p:ext uri="{BB962C8B-B14F-4D97-AF65-F5344CB8AC3E}">
        <p14:creationId xmlns:p14="http://schemas.microsoft.com/office/powerpoint/2010/main" val="7920706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人工智能打码</a:t>
            </a:r>
            <a:endParaRPr lang="zh-CN" altLang="en-US" dirty="0"/>
          </a:p>
        </p:txBody>
      </p:sp>
      <p:sp>
        <p:nvSpPr>
          <p:cNvPr id="3" name="内容占位符 2"/>
          <p:cNvSpPr>
            <a:spLocks noGrp="1"/>
          </p:cNvSpPr>
          <p:nvPr>
            <p:ph idx="1"/>
          </p:nvPr>
        </p:nvSpPr>
        <p:spPr/>
        <p:txBody>
          <a:bodyPr/>
          <a:lstStyle/>
          <a:p>
            <a:r>
              <a:rPr lang="zh-CN" altLang="en-US" dirty="0"/>
              <a:t>一则新闻：</a:t>
            </a:r>
            <a:endParaRPr lang="en-US" altLang="zh-CN" dirty="0"/>
          </a:p>
          <a:p>
            <a:pPr lvl="1"/>
            <a:r>
              <a:rPr lang="en-US" altLang="zh-CN" dirty="0"/>
              <a:t>2017.03</a:t>
            </a:r>
            <a:r>
              <a:rPr lang="zh-CN" altLang="en-US" dirty="0"/>
              <a:t>：浙江绍兴警方发现一条涉及利用黑客技术非法获取网站后台用户注册数据、数据撞库、绕开互联网公司安全策略的打码平台、网络诈骗、非法信息推广的互联网黑色产业链</a:t>
            </a:r>
            <a:r>
              <a:rPr lang="zh-CN" altLang="en-US" dirty="0" smtClean="0"/>
              <a:t>。</a:t>
            </a:r>
            <a:endParaRPr lang="en-US" altLang="zh-CN" dirty="0" smtClean="0"/>
          </a:p>
          <a:p>
            <a:pPr lvl="1"/>
            <a:r>
              <a:rPr lang="zh-CN" altLang="en-US" dirty="0"/>
              <a:t>一秒钟盗取</a:t>
            </a:r>
            <a:r>
              <a:rPr lang="en-US" altLang="zh-CN" dirty="0"/>
              <a:t>2000</a:t>
            </a:r>
            <a:r>
              <a:rPr lang="zh-CN" altLang="en-US" dirty="0"/>
              <a:t>组公民信息</a:t>
            </a:r>
            <a:r>
              <a:rPr lang="zh-CN" altLang="en-US" dirty="0" smtClean="0"/>
              <a:t>数据</a:t>
            </a:r>
            <a:endParaRPr lang="en-US" altLang="zh-CN" dirty="0" smtClean="0"/>
          </a:p>
          <a:p>
            <a:pPr lvl="1"/>
            <a:r>
              <a:rPr lang="zh-CN" altLang="en-US" dirty="0"/>
              <a:t>快啊”平台数据分析获知，接入该平台提供验证码识别服务的“撞库”软件有</a:t>
            </a:r>
            <a:r>
              <a:rPr lang="en-US" altLang="zh-CN" dirty="0"/>
              <a:t>100</a:t>
            </a:r>
            <a:r>
              <a:rPr lang="zh-CN" altLang="en-US" dirty="0"/>
              <a:t>多款，接入平台的用户达</a:t>
            </a:r>
            <a:r>
              <a:rPr lang="en-US" altLang="zh-CN" dirty="0"/>
              <a:t>1.1</a:t>
            </a:r>
            <a:r>
              <a:rPr lang="zh-CN" altLang="en-US" dirty="0"/>
              <a:t>万余人，从</a:t>
            </a:r>
            <a:r>
              <a:rPr lang="en-US" altLang="zh-CN" dirty="0"/>
              <a:t>2016</a:t>
            </a:r>
            <a:r>
              <a:rPr lang="zh-CN" altLang="en-US" dirty="0"/>
              <a:t>年</a:t>
            </a:r>
            <a:r>
              <a:rPr lang="en-US" altLang="zh-CN" dirty="0"/>
              <a:t>6</a:t>
            </a:r>
            <a:r>
              <a:rPr lang="zh-CN" altLang="en-US" dirty="0"/>
              <a:t>月到</a:t>
            </a:r>
            <a:r>
              <a:rPr lang="en-US" altLang="zh-CN" dirty="0"/>
              <a:t>2017</a:t>
            </a:r>
            <a:r>
              <a:rPr lang="zh-CN" altLang="en-US" dirty="0"/>
              <a:t>年</a:t>
            </a:r>
            <a:r>
              <a:rPr lang="en-US" altLang="zh-CN" dirty="0"/>
              <a:t>3</a:t>
            </a:r>
            <a:r>
              <a:rPr lang="zh-CN" altLang="en-US" dirty="0"/>
              <a:t>月，平台资金进账累计达</a:t>
            </a:r>
            <a:r>
              <a:rPr lang="en-US" altLang="zh-CN" dirty="0"/>
              <a:t>1650</a:t>
            </a:r>
            <a:r>
              <a:rPr lang="zh-CN" altLang="en-US" dirty="0"/>
              <a:t>万元，为国内最大的“打码”平台</a:t>
            </a:r>
            <a:r>
              <a:rPr lang="zh-CN" altLang="en-US" dirty="0" smtClean="0"/>
              <a:t>。</a:t>
            </a:r>
            <a:endParaRPr lang="en-US" altLang="zh-CN" dirty="0" smtClean="0"/>
          </a:p>
          <a:p>
            <a:pPr lvl="1"/>
            <a:r>
              <a:rPr lang="zh-CN" altLang="en-US" dirty="0"/>
              <a:t>据办案民警介绍，“快啊”平台被查的前三个月，已提供验证码识别服务</a:t>
            </a:r>
            <a:r>
              <a:rPr lang="en-US" altLang="zh-CN" dirty="0"/>
              <a:t>259</a:t>
            </a:r>
            <a:r>
              <a:rPr lang="zh-CN" altLang="en-US" dirty="0"/>
              <a:t>亿次。</a:t>
            </a:r>
          </a:p>
        </p:txBody>
      </p:sp>
    </p:spTree>
    <p:extLst>
      <p:ext uri="{BB962C8B-B14F-4D97-AF65-F5344CB8AC3E}">
        <p14:creationId xmlns:p14="http://schemas.microsoft.com/office/powerpoint/2010/main" val="882088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人工智能打码</a:t>
            </a:r>
            <a:endParaRPr lang="zh-CN" altLang="en-US" dirty="0"/>
          </a:p>
        </p:txBody>
      </p:sp>
      <p:sp>
        <p:nvSpPr>
          <p:cNvPr id="5" name="内容占位符 4"/>
          <p:cNvSpPr>
            <a:spLocks noGrp="1"/>
          </p:cNvSpPr>
          <p:nvPr>
            <p:ph sz="half" idx="1"/>
          </p:nvPr>
        </p:nvSpPr>
        <p:spPr/>
        <p:txBody>
          <a:bodyPr>
            <a:normAutofit fontScale="92500" lnSpcReduction="20000"/>
          </a:bodyPr>
          <a:lstStyle/>
          <a:p>
            <a:r>
              <a:rPr lang="zh-CN" altLang="en-US" dirty="0" smtClean="0"/>
              <a:t>杨柯：开发了</a:t>
            </a:r>
            <a:r>
              <a:rPr lang="en-US" altLang="zh-CN" dirty="0" smtClean="0"/>
              <a:t>NID</a:t>
            </a:r>
            <a:r>
              <a:rPr lang="zh-CN" altLang="en-US" dirty="0" smtClean="0"/>
              <a:t>程序。</a:t>
            </a:r>
            <a:r>
              <a:rPr lang="en-US" altLang="zh-CN" dirty="0" smtClean="0"/>
              <a:t>NID</a:t>
            </a:r>
            <a:r>
              <a:rPr lang="en-US" altLang="zh-CN" dirty="0"/>
              <a:t>“</a:t>
            </a:r>
            <a:r>
              <a:rPr lang="zh-CN" altLang="en-US" dirty="0"/>
              <a:t>打码”速度很快，平均一秒可以识别出</a:t>
            </a:r>
            <a:r>
              <a:rPr lang="en-US" altLang="zh-CN" dirty="0"/>
              <a:t>2000</a:t>
            </a:r>
            <a:r>
              <a:rPr lang="zh-CN" altLang="en-US" dirty="0"/>
              <a:t>个验证码，是人工“打码”的</a:t>
            </a:r>
            <a:r>
              <a:rPr lang="en-US" altLang="zh-CN" dirty="0"/>
              <a:t>2000</a:t>
            </a:r>
            <a:r>
              <a:rPr lang="zh-CN" altLang="en-US" dirty="0"/>
              <a:t>倍；且正确率很高，可以识别出</a:t>
            </a:r>
            <a:r>
              <a:rPr lang="en-US" altLang="zh-CN" dirty="0"/>
              <a:t>98</a:t>
            </a:r>
            <a:r>
              <a:rPr lang="zh-CN" altLang="en-US" dirty="0"/>
              <a:t>％以上的验证码</a:t>
            </a:r>
            <a:r>
              <a:rPr lang="zh-CN" altLang="en-US" dirty="0" smtClean="0"/>
              <a:t>。</a:t>
            </a:r>
            <a:endParaRPr lang="zh-CN" altLang="en-US" dirty="0"/>
          </a:p>
          <a:p>
            <a:r>
              <a:rPr lang="en-US" altLang="zh-CN" dirty="0" smtClean="0"/>
              <a:t>NID</a:t>
            </a:r>
            <a:r>
              <a:rPr lang="zh-CN" altLang="en-US" dirty="0"/>
              <a:t>程序刚编写</a:t>
            </a:r>
            <a:r>
              <a:rPr lang="zh-CN" altLang="en-US" dirty="0" smtClean="0"/>
              <a:t>完成正确率</a:t>
            </a:r>
            <a:r>
              <a:rPr lang="zh-CN" altLang="en-US" dirty="0"/>
              <a:t>就高达</a:t>
            </a:r>
            <a:r>
              <a:rPr lang="en-US" altLang="zh-CN" dirty="0"/>
              <a:t>95</a:t>
            </a:r>
            <a:r>
              <a:rPr lang="zh-CN" altLang="en-US" dirty="0"/>
              <a:t>％，基本能正确识别所有清晰图片中的</a:t>
            </a:r>
            <a:r>
              <a:rPr lang="zh-CN" altLang="en-US" dirty="0" smtClean="0"/>
              <a:t>文本。</a:t>
            </a:r>
            <a:endParaRPr lang="en-US" altLang="zh-CN" dirty="0" smtClean="0"/>
          </a:p>
          <a:p>
            <a:r>
              <a:rPr lang="en-US" altLang="zh-CN" dirty="0" smtClean="0"/>
              <a:t>NID</a:t>
            </a:r>
            <a:r>
              <a:rPr lang="zh-CN" altLang="en-US" dirty="0" smtClean="0"/>
              <a:t>还每</a:t>
            </a:r>
            <a:r>
              <a:rPr lang="zh-CN" altLang="en-US" dirty="0"/>
              <a:t>秒钟会从用户反馈的识别错误样本库中抽取一张比对正确答案进行学习，这个学习过程从编写出程序到案发前，时刻进行。</a:t>
            </a:r>
          </a:p>
        </p:txBody>
      </p:sp>
      <p:pic>
        <p:nvPicPr>
          <p:cNvPr id="7" name="内容占位符 6"/>
          <p:cNvPicPr>
            <a:picLocks noGrp="1" noChangeAspect="1"/>
          </p:cNvPicPr>
          <p:nvPr>
            <p:ph sz="half" idx="2"/>
          </p:nvPr>
        </p:nvPicPr>
        <p:blipFill>
          <a:blip r:embed="rId3"/>
          <a:stretch>
            <a:fillRect/>
          </a:stretch>
        </p:blipFill>
        <p:spPr>
          <a:xfrm>
            <a:off x="6528361" y="1825625"/>
            <a:ext cx="4469277" cy="4351338"/>
          </a:xfrm>
          <a:prstGeom prst="rect">
            <a:avLst/>
          </a:prstGeom>
        </p:spPr>
      </p:pic>
    </p:spTree>
    <p:extLst>
      <p:ext uri="{BB962C8B-B14F-4D97-AF65-F5344CB8AC3E}">
        <p14:creationId xmlns:p14="http://schemas.microsoft.com/office/powerpoint/2010/main" val="3342516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人工智能暂时还无法识别这种变态的验证</a:t>
            </a:r>
            <a:endParaRPr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01334" y="1628019"/>
            <a:ext cx="7887371" cy="4705048"/>
          </a:xfrm>
        </p:spPr>
      </p:pic>
      <p:pic>
        <p:nvPicPr>
          <p:cNvPr id="5" name="图片 4"/>
          <p:cNvPicPr>
            <a:picLocks noChangeAspect="1"/>
          </p:cNvPicPr>
          <p:nvPr/>
        </p:nvPicPr>
        <p:blipFill>
          <a:blip r:embed="rId4"/>
          <a:stretch>
            <a:fillRect/>
          </a:stretch>
        </p:blipFill>
        <p:spPr>
          <a:xfrm>
            <a:off x="4464386" y="2642658"/>
            <a:ext cx="1530014" cy="1692276"/>
          </a:xfrm>
          <a:prstGeom prst="rect">
            <a:avLst/>
          </a:prstGeom>
        </p:spPr>
      </p:pic>
      <p:pic>
        <p:nvPicPr>
          <p:cNvPr id="7" name="图片 6"/>
          <p:cNvPicPr>
            <a:picLocks noChangeAspect="1"/>
          </p:cNvPicPr>
          <p:nvPr/>
        </p:nvPicPr>
        <p:blipFill>
          <a:blip r:embed="rId5"/>
          <a:stretch>
            <a:fillRect/>
          </a:stretch>
        </p:blipFill>
        <p:spPr>
          <a:xfrm rot="18910697">
            <a:off x="4841964" y="3279686"/>
            <a:ext cx="774858" cy="840247"/>
          </a:xfrm>
          <a:prstGeom prst="rect">
            <a:avLst/>
          </a:prstGeom>
        </p:spPr>
      </p:pic>
      <p:pic>
        <p:nvPicPr>
          <p:cNvPr id="9" name="图片 8"/>
          <p:cNvPicPr>
            <a:picLocks noChangeAspect="1"/>
          </p:cNvPicPr>
          <p:nvPr/>
        </p:nvPicPr>
        <p:blipFill rotWithShape="1">
          <a:blip r:embed="rId6"/>
          <a:srcRect t="2678"/>
          <a:stretch/>
        </p:blipFill>
        <p:spPr>
          <a:xfrm>
            <a:off x="6145018" y="4419600"/>
            <a:ext cx="1678181" cy="1736479"/>
          </a:xfrm>
          <a:prstGeom prst="rect">
            <a:avLst/>
          </a:prstGeom>
        </p:spPr>
      </p:pic>
      <p:pic>
        <p:nvPicPr>
          <p:cNvPr id="8" name="图片 7"/>
          <p:cNvPicPr>
            <a:picLocks noChangeAspect="1"/>
          </p:cNvPicPr>
          <p:nvPr/>
        </p:nvPicPr>
        <p:blipFill>
          <a:blip r:embed="rId5"/>
          <a:stretch>
            <a:fillRect/>
          </a:stretch>
        </p:blipFill>
        <p:spPr>
          <a:xfrm rot="18910697">
            <a:off x="6686450" y="5142712"/>
            <a:ext cx="774858" cy="840247"/>
          </a:xfrm>
          <a:prstGeom prst="rect">
            <a:avLst/>
          </a:prstGeom>
        </p:spPr>
      </p:pic>
    </p:spTree>
    <p:extLst>
      <p:ext uri="{BB962C8B-B14F-4D97-AF65-F5344CB8AC3E}">
        <p14:creationId xmlns:p14="http://schemas.microsoft.com/office/powerpoint/2010/main" val="36002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终极武器：人工打码</a:t>
            </a:r>
            <a:endParaRPr lang="zh-CN" altLang="en-US" dirty="0"/>
          </a:p>
        </p:txBody>
      </p:sp>
      <p:pic>
        <p:nvPicPr>
          <p:cNvPr id="4" name="内容占位符 3"/>
          <p:cNvPicPr>
            <a:picLocks noGrp="1" noChangeAspect="1"/>
          </p:cNvPicPr>
          <p:nvPr>
            <p:ph idx="1"/>
          </p:nvPr>
        </p:nvPicPr>
        <p:blipFill>
          <a:blip r:embed="rId3"/>
          <a:stretch>
            <a:fillRect/>
          </a:stretch>
        </p:blipFill>
        <p:spPr>
          <a:xfrm>
            <a:off x="3968386" y="1612900"/>
            <a:ext cx="3683728" cy="4564063"/>
          </a:xfrm>
          <a:prstGeom prst="rect">
            <a:avLst/>
          </a:prstGeom>
        </p:spPr>
      </p:pic>
    </p:spTree>
    <p:extLst>
      <p:ext uri="{BB962C8B-B14F-4D97-AF65-F5344CB8AC3E}">
        <p14:creationId xmlns:p14="http://schemas.microsoft.com/office/powerpoint/2010/main" val="103710289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快速更换</a:t>
            </a:r>
            <a:r>
              <a:rPr lang="en-US" altLang="zh-CN" dirty="0" smtClean="0"/>
              <a:t>IP</a:t>
            </a:r>
            <a:r>
              <a:rPr lang="zh-CN" altLang="en-US" dirty="0" smtClean="0"/>
              <a:t>地址</a:t>
            </a:r>
            <a:endParaRPr lang="zh-CN" altLang="en-US" dirty="0"/>
          </a:p>
        </p:txBody>
      </p:sp>
      <p:pic>
        <p:nvPicPr>
          <p:cNvPr id="4" name="内容占位符 3"/>
          <p:cNvPicPr>
            <a:picLocks noGrp="1" noChangeAspect="1"/>
          </p:cNvPicPr>
          <p:nvPr>
            <p:ph idx="1"/>
          </p:nvPr>
        </p:nvPicPr>
        <p:blipFill>
          <a:blip r:embed="rId2"/>
          <a:stretch>
            <a:fillRect/>
          </a:stretch>
        </p:blipFill>
        <p:spPr>
          <a:xfrm>
            <a:off x="2762250" y="1713706"/>
            <a:ext cx="6096000" cy="4362450"/>
          </a:xfrm>
          <a:prstGeom prst="rect">
            <a:avLst/>
          </a:prstGeom>
        </p:spPr>
      </p:pic>
    </p:spTree>
    <p:extLst>
      <p:ext uri="{BB962C8B-B14F-4D97-AF65-F5344CB8AC3E}">
        <p14:creationId xmlns:p14="http://schemas.microsoft.com/office/powerpoint/2010/main" val="27563968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撸货大军</a:t>
            </a:r>
            <a:endParaRPr lang="zh-CN" altLang="en-US" dirty="0"/>
          </a:p>
        </p:txBody>
      </p:sp>
      <p:pic>
        <p:nvPicPr>
          <p:cNvPr id="5" name="内容占位符 4"/>
          <p:cNvPicPr>
            <a:picLocks noGrp="1" noChangeAspect="1"/>
          </p:cNvPicPr>
          <p:nvPr>
            <p:ph idx="1"/>
          </p:nvPr>
        </p:nvPicPr>
        <p:blipFill>
          <a:blip r:embed="rId3"/>
          <a:stretch>
            <a:fillRect/>
          </a:stretch>
        </p:blipFill>
        <p:spPr>
          <a:xfrm>
            <a:off x="1739900" y="1697567"/>
            <a:ext cx="3530390" cy="4564063"/>
          </a:xfrm>
          <a:prstGeom prst="rect">
            <a:avLst/>
          </a:prstGeom>
        </p:spPr>
      </p:pic>
      <p:pic>
        <p:nvPicPr>
          <p:cNvPr id="4" name="图片 3"/>
          <p:cNvPicPr>
            <a:picLocks noChangeAspect="1"/>
          </p:cNvPicPr>
          <p:nvPr/>
        </p:nvPicPr>
        <p:blipFill>
          <a:blip r:embed="rId4"/>
          <a:stretch>
            <a:fillRect/>
          </a:stretch>
        </p:blipFill>
        <p:spPr>
          <a:xfrm>
            <a:off x="6851650" y="3141398"/>
            <a:ext cx="3600450" cy="1676400"/>
          </a:xfrm>
          <a:prstGeom prst="rect">
            <a:avLst/>
          </a:prstGeom>
        </p:spPr>
      </p:pic>
    </p:spTree>
    <p:extLst>
      <p:ext uri="{BB962C8B-B14F-4D97-AF65-F5344CB8AC3E}">
        <p14:creationId xmlns:p14="http://schemas.microsoft.com/office/powerpoint/2010/main" val="195723056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“销赃者”</a:t>
            </a:r>
            <a:endParaRPr lang="zh-CN" altLang="en-US" dirty="0"/>
          </a:p>
        </p:txBody>
      </p:sp>
      <p:pic>
        <p:nvPicPr>
          <p:cNvPr id="4" name="内容占位符 3"/>
          <p:cNvPicPr>
            <a:picLocks noGrp="1" noChangeAspect="1"/>
          </p:cNvPicPr>
          <p:nvPr>
            <p:ph idx="1"/>
          </p:nvPr>
        </p:nvPicPr>
        <p:blipFill>
          <a:blip r:embed="rId3"/>
          <a:stretch>
            <a:fillRect/>
          </a:stretch>
        </p:blipFill>
        <p:spPr>
          <a:xfrm>
            <a:off x="2389717" y="1976438"/>
            <a:ext cx="6096000" cy="1590675"/>
          </a:xfrm>
          <a:prstGeom prst="rect">
            <a:avLst/>
          </a:prstGeom>
        </p:spPr>
      </p:pic>
      <p:pic>
        <p:nvPicPr>
          <p:cNvPr id="5" name="图片 4"/>
          <p:cNvPicPr>
            <a:picLocks noChangeAspect="1"/>
          </p:cNvPicPr>
          <p:nvPr/>
        </p:nvPicPr>
        <p:blipFill>
          <a:blip r:embed="rId3"/>
          <a:stretch>
            <a:fillRect/>
          </a:stretch>
        </p:blipFill>
        <p:spPr>
          <a:xfrm>
            <a:off x="2389717" y="3962136"/>
            <a:ext cx="6096000" cy="1590675"/>
          </a:xfrm>
          <a:prstGeom prst="rect">
            <a:avLst/>
          </a:prstGeom>
        </p:spPr>
      </p:pic>
    </p:spTree>
    <p:extLst>
      <p:ext uri="{BB962C8B-B14F-4D97-AF65-F5344CB8AC3E}">
        <p14:creationId xmlns:p14="http://schemas.microsoft.com/office/powerpoint/2010/main" val="8433413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lnSpcReduction="10000"/>
          </a:bodyPr>
          <a:lstStyle/>
          <a:p>
            <a:r>
              <a:rPr lang="zh-CN" altLang="en-US" dirty="0" smtClean="0"/>
              <a:t>教学经历</a:t>
            </a:r>
            <a:endParaRPr lang="en-US" altLang="zh-CN" dirty="0" smtClean="0"/>
          </a:p>
          <a:p>
            <a:pPr lvl="1"/>
            <a:r>
              <a:rPr lang="en-US" altLang="zh-CN" dirty="0" smtClean="0"/>
              <a:t>2017</a:t>
            </a:r>
            <a:r>
              <a:rPr lang="zh-CN" altLang="en-US" dirty="0" smtClean="0">
                <a:ea typeface="宋体" panose="02010600030101010101" pitchFamily="2" charset="-122"/>
              </a:rPr>
              <a:t>年第九届全国大学生信息安全竞赛，指导学生获得全国二等奖</a:t>
            </a:r>
            <a:r>
              <a:rPr lang="en-US" altLang="zh-CN" dirty="0" smtClean="0">
                <a:ea typeface="宋体" panose="02010600030101010101" pitchFamily="2" charset="-122"/>
              </a:rPr>
              <a:t>2</a:t>
            </a:r>
            <a:r>
              <a:rPr lang="zh-CN" altLang="en-US" dirty="0" smtClean="0">
                <a:ea typeface="宋体" panose="02010600030101010101" pitchFamily="2" charset="-122"/>
              </a:rPr>
              <a:t>项，三等奖</a:t>
            </a:r>
            <a:r>
              <a:rPr lang="en-US" altLang="zh-CN" dirty="0" smtClean="0">
                <a:ea typeface="宋体" panose="02010600030101010101" pitchFamily="2" charset="-122"/>
              </a:rPr>
              <a:t>4</a:t>
            </a:r>
            <a:r>
              <a:rPr lang="zh-CN" altLang="en-US" dirty="0" smtClean="0">
                <a:ea typeface="宋体" panose="02010600030101010101" pitchFamily="2" charset="-122"/>
              </a:rPr>
              <a:t>项</a:t>
            </a:r>
          </a:p>
          <a:p>
            <a:pPr lvl="1"/>
            <a:r>
              <a:rPr lang="en-US" altLang="zh-CN" dirty="0" smtClean="0"/>
              <a:t>2016</a:t>
            </a:r>
            <a:r>
              <a:rPr lang="zh-CN" altLang="en-US" dirty="0" smtClean="0"/>
              <a:t>年第八届全国大学生信息安全竞赛，指导学生获得全国三等奖</a:t>
            </a:r>
            <a:r>
              <a:rPr lang="en-US" altLang="zh-CN" dirty="0" smtClean="0"/>
              <a:t>2</a:t>
            </a:r>
            <a:r>
              <a:rPr lang="zh-CN" altLang="en-US" dirty="0" smtClean="0"/>
              <a:t>项；</a:t>
            </a:r>
            <a:endParaRPr lang="en-US" altLang="zh-CN" dirty="0" smtClean="0"/>
          </a:p>
          <a:p>
            <a:pPr lvl="1"/>
            <a:r>
              <a:rPr lang="en-US" altLang="zh-CN" dirty="0" smtClean="0"/>
              <a:t>2014</a:t>
            </a:r>
            <a:r>
              <a:rPr lang="zh-CN" altLang="en-US" dirty="0"/>
              <a:t>年第四届全国大学生电子设计竞赛信息安全技术专题邀请赛，指导学生获得全国</a:t>
            </a:r>
            <a:r>
              <a:rPr lang="zh-CN" altLang="en-US" dirty="0" smtClean="0"/>
              <a:t>一等奖</a:t>
            </a:r>
            <a:r>
              <a:rPr lang="en-US" altLang="zh-CN" dirty="0" smtClean="0"/>
              <a:t>1</a:t>
            </a:r>
            <a:r>
              <a:rPr lang="zh-CN" altLang="en-US" dirty="0" smtClean="0"/>
              <a:t>项</a:t>
            </a:r>
            <a:r>
              <a:rPr lang="zh-CN" altLang="en-US" dirty="0"/>
              <a:t>，全国三等奖</a:t>
            </a:r>
            <a:r>
              <a:rPr lang="en-US" altLang="zh-CN" dirty="0"/>
              <a:t>4</a:t>
            </a:r>
            <a:r>
              <a:rPr lang="zh-CN" altLang="en-US" dirty="0"/>
              <a:t>项；</a:t>
            </a:r>
          </a:p>
          <a:p>
            <a:pPr lvl="1"/>
            <a:r>
              <a:rPr lang="en-US" altLang="zh-CN" dirty="0" smtClean="0"/>
              <a:t>2012</a:t>
            </a:r>
            <a:r>
              <a:rPr lang="zh-CN" altLang="en-US" dirty="0"/>
              <a:t>年第三届全国大学生电子设计竞赛信息安全技术专题邀请赛，指导学生获得全国</a:t>
            </a:r>
            <a:r>
              <a:rPr lang="zh-CN" altLang="en-US" dirty="0" smtClean="0"/>
              <a:t>二等奖</a:t>
            </a:r>
            <a:r>
              <a:rPr lang="en-US" altLang="zh-CN" dirty="0" smtClean="0"/>
              <a:t>1</a:t>
            </a:r>
            <a:r>
              <a:rPr lang="zh-CN" altLang="en-US" dirty="0" smtClean="0"/>
              <a:t>项</a:t>
            </a:r>
            <a:r>
              <a:rPr lang="zh-CN" altLang="en-US" dirty="0"/>
              <a:t>，全国三等奖</a:t>
            </a:r>
            <a:r>
              <a:rPr lang="en-US" altLang="zh-CN" dirty="0"/>
              <a:t>2</a:t>
            </a:r>
            <a:r>
              <a:rPr lang="zh-CN" altLang="en-US" dirty="0"/>
              <a:t>项；</a:t>
            </a:r>
          </a:p>
          <a:p>
            <a:pPr lvl="1"/>
            <a:r>
              <a:rPr lang="en-US" altLang="zh-CN" dirty="0" smtClean="0"/>
              <a:t>2011</a:t>
            </a:r>
            <a:r>
              <a:rPr lang="zh-CN" altLang="en-US" dirty="0"/>
              <a:t>年</a:t>
            </a:r>
            <a:r>
              <a:rPr lang="zh-CN" altLang="en-US" dirty="0" smtClean="0"/>
              <a:t>第二届</a:t>
            </a:r>
            <a:r>
              <a:rPr lang="zh-CN" altLang="en-US" dirty="0"/>
              <a:t>全国大学生信息安全竞赛，指导学生获得全国三等奖</a:t>
            </a:r>
            <a:r>
              <a:rPr lang="en-US" altLang="zh-CN" dirty="0"/>
              <a:t>2</a:t>
            </a:r>
            <a:r>
              <a:rPr lang="zh-CN" altLang="en-US" dirty="0" smtClean="0"/>
              <a:t>项；</a:t>
            </a:r>
            <a:endParaRPr lang="en-US" altLang="zh-CN" dirty="0" smtClean="0"/>
          </a:p>
          <a:p>
            <a:pPr lvl="1"/>
            <a:r>
              <a:rPr lang="en-US" altLang="zh-CN" dirty="0" smtClean="0"/>
              <a:t>2010</a:t>
            </a:r>
            <a:r>
              <a:rPr lang="zh-CN" altLang="en-US" dirty="0" smtClean="0"/>
              <a:t>年第二届</a:t>
            </a:r>
            <a:r>
              <a:rPr lang="zh-CN" altLang="en-US" dirty="0"/>
              <a:t>全国大学生电子设计竞赛信息安全技术专题邀请赛，指导学生获得</a:t>
            </a:r>
            <a:r>
              <a:rPr lang="zh-CN" altLang="en-US" dirty="0" smtClean="0"/>
              <a:t>全国一等奖</a:t>
            </a:r>
            <a:r>
              <a:rPr lang="en-US" altLang="zh-CN" dirty="0"/>
              <a:t>1</a:t>
            </a:r>
            <a:r>
              <a:rPr lang="zh-CN" altLang="en-US" dirty="0" smtClean="0"/>
              <a:t>项</a:t>
            </a:r>
            <a:r>
              <a:rPr lang="zh-CN" altLang="en-US" dirty="0"/>
              <a:t>，</a:t>
            </a:r>
            <a:r>
              <a:rPr lang="zh-CN" altLang="en-US" dirty="0" smtClean="0"/>
              <a:t>全国二等奖</a:t>
            </a:r>
            <a:r>
              <a:rPr lang="en-US" altLang="zh-CN" dirty="0"/>
              <a:t>2</a:t>
            </a:r>
            <a:r>
              <a:rPr lang="zh-CN" altLang="en-US" dirty="0"/>
              <a:t>项；</a:t>
            </a:r>
          </a:p>
          <a:p>
            <a:pPr lvl="1"/>
            <a:r>
              <a:rPr lang="en-US" altLang="zh-CN" dirty="0" smtClean="0"/>
              <a:t>2008</a:t>
            </a:r>
            <a:r>
              <a:rPr lang="zh-CN" altLang="en-US" dirty="0" smtClean="0"/>
              <a:t>年第一届全国大学生</a:t>
            </a:r>
            <a:r>
              <a:rPr lang="zh-CN" altLang="en-US" dirty="0"/>
              <a:t>电子设计竞赛信息安全技术专题邀请赛，指导学生获得全国</a:t>
            </a:r>
            <a:r>
              <a:rPr lang="zh-CN" altLang="en-US" dirty="0" smtClean="0"/>
              <a:t>一等奖</a:t>
            </a:r>
            <a:r>
              <a:rPr lang="en-US" altLang="zh-CN" dirty="0" smtClean="0"/>
              <a:t>2</a:t>
            </a:r>
            <a:r>
              <a:rPr lang="zh-CN" altLang="en-US" dirty="0" smtClean="0"/>
              <a:t>项</a:t>
            </a:r>
            <a:r>
              <a:rPr lang="zh-CN" altLang="en-US" dirty="0"/>
              <a:t>，全国</a:t>
            </a:r>
            <a:r>
              <a:rPr lang="zh-CN" altLang="en-US" dirty="0" smtClean="0"/>
              <a:t>二等奖</a:t>
            </a:r>
            <a:r>
              <a:rPr lang="en-US" altLang="zh-CN" dirty="0" smtClean="0"/>
              <a:t>1</a:t>
            </a:r>
            <a:r>
              <a:rPr lang="zh-CN" altLang="en-US" dirty="0" smtClean="0"/>
              <a:t>项</a:t>
            </a:r>
            <a:r>
              <a:rPr lang="zh-CN" altLang="en-US" dirty="0"/>
              <a:t>；</a:t>
            </a:r>
          </a:p>
          <a:p>
            <a:pPr lvl="1"/>
            <a:endParaRPr lang="zh-CN" altLang="en-US" dirty="0"/>
          </a:p>
          <a:p>
            <a:pPr lvl="1"/>
            <a:endParaRPr lang="zh-CN" altLang="en-US" dirty="0"/>
          </a:p>
        </p:txBody>
      </p:sp>
    </p:spTree>
    <p:extLst>
      <p:ext uri="{BB962C8B-B14F-4D97-AF65-F5344CB8AC3E}">
        <p14:creationId xmlns:p14="http://schemas.microsoft.com/office/powerpoint/2010/main" val="153523009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规模有多大</a:t>
            </a:r>
            <a:endParaRPr lang="zh-CN" altLang="en-US" dirty="0"/>
          </a:p>
        </p:txBody>
      </p:sp>
      <p:pic>
        <p:nvPicPr>
          <p:cNvPr id="4" name="内容占位符 3"/>
          <p:cNvPicPr>
            <a:picLocks noGrp="1" noChangeAspect="1"/>
          </p:cNvPicPr>
          <p:nvPr>
            <p:ph sz="half" idx="1"/>
          </p:nvPr>
        </p:nvPicPr>
        <p:blipFill>
          <a:blip r:embed="rId3"/>
          <a:stretch>
            <a:fillRect/>
          </a:stretch>
        </p:blipFill>
        <p:spPr>
          <a:xfrm>
            <a:off x="1709737" y="2972594"/>
            <a:ext cx="3438525" cy="2057400"/>
          </a:xfrm>
          <a:prstGeom prst="rect">
            <a:avLst/>
          </a:prstGeom>
        </p:spPr>
      </p:pic>
      <p:sp>
        <p:nvSpPr>
          <p:cNvPr id="5" name="内容占位符 4"/>
          <p:cNvSpPr>
            <a:spLocks noGrp="1"/>
          </p:cNvSpPr>
          <p:nvPr>
            <p:ph sz="half" idx="2"/>
          </p:nvPr>
        </p:nvSpPr>
        <p:spPr/>
        <p:txBody>
          <a:bodyPr/>
          <a:lstStyle/>
          <a:p>
            <a:r>
              <a:rPr lang="zh-CN" altLang="en-US" dirty="0" smtClean="0"/>
              <a:t>据估计：</a:t>
            </a:r>
            <a:r>
              <a:rPr lang="zh-CN" altLang="en-US" dirty="0"/>
              <a:t>中国电信网络黑产从业人员已经超过</a:t>
            </a:r>
            <a:r>
              <a:rPr lang="en-US" altLang="zh-CN" dirty="0"/>
              <a:t>150</a:t>
            </a:r>
            <a:r>
              <a:rPr lang="zh-CN" altLang="en-US" dirty="0"/>
              <a:t>万，市场规模达到千亿元</a:t>
            </a:r>
            <a:r>
              <a:rPr lang="zh-CN" altLang="en-US" dirty="0" smtClean="0"/>
              <a:t>级别。</a:t>
            </a:r>
            <a:endParaRPr lang="zh-CN" altLang="en-US" dirty="0"/>
          </a:p>
        </p:txBody>
      </p:sp>
    </p:spTree>
    <p:extLst>
      <p:ext uri="{BB962C8B-B14F-4D97-AF65-F5344CB8AC3E}">
        <p14:creationId xmlns:p14="http://schemas.microsoft.com/office/powerpoint/2010/main" val="185767236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薅羊毛的产业链</a:t>
            </a:r>
            <a:endParaRPr lang="zh-CN" altLang="en-US" dirty="0"/>
          </a:p>
        </p:txBody>
      </p:sp>
      <p:pic>
        <p:nvPicPr>
          <p:cNvPr id="7" name="内容占位符 6"/>
          <p:cNvPicPr>
            <a:picLocks noGrp="1" noChangeAspect="1"/>
          </p:cNvPicPr>
          <p:nvPr>
            <p:ph idx="1"/>
          </p:nvPr>
        </p:nvPicPr>
        <p:blipFill>
          <a:blip r:embed="rId3"/>
          <a:stretch>
            <a:fillRect/>
          </a:stretch>
        </p:blipFill>
        <p:spPr>
          <a:xfrm>
            <a:off x="4139412" y="1612900"/>
            <a:ext cx="3341675" cy="4564063"/>
          </a:xfrm>
          <a:prstGeom prst="rect">
            <a:avLst/>
          </a:prstGeom>
        </p:spPr>
      </p:pic>
    </p:spTree>
    <p:extLst>
      <p:ext uri="{BB962C8B-B14F-4D97-AF65-F5344CB8AC3E}">
        <p14:creationId xmlns:p14="http://schemas.microsoft.com/office/powerpoint/2010/main" val="20506818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1. </a:t>
            </a:r>
            <a:r>
              <a:rPr lang="zh-CN" altLang="en-US" dirty="0" smtClean="0"/>
              <a:t>手机</a:t>
            </a:r>
            <a:r>
              <a:rPr lang="zh-CN" altLang="en-US" dirty="0"/>
              <a:t>卡商 </a:t>
            </a:r>
          </a:p>
        </p:txBody>
      </p:sp>
      <p:sp>
        <p:nvSpPr>
          <p:cNvPr id="3" name="内容占位符 2"/>
          <p:cNvSpPr>
            <a:spLocks noGrp="1"/>
          </p:cNvSpPr>
          <p:nvPr>
            <p:ph idx="1"/>
          </p:nvPr>
        </p:nvSpPr>
        <p:spPr/>
        <p:txBody>
          <a:bodyPr>
            <a:normAutofit/>
          </a:bodyPr>
          <a:lstStyle/>
          <a:p>
            <a:r>
              <a:rPr lang="zh-CN" altLang="en-US" dirty="0"/>
              <a:t>手机卡</a:t>
            </a:r>
            <a:r>
              <a:rPr lang="zh-CN" altLang="en-US" dirty="0" smtClean="0"/>
              <a:t>商：</a:t>
            </a:r>
            <a:endParaRPr lang="en-US" altLang="zh-CN" dirty="0" smtClean="0"/>
          </a:p>
          <a:p>
            <a:pPr lvl="1"/>
            <a:r>
              <a:rPr lang="zh-CN" altLang="en-US" dirty="0" smtClean="0"/>
              <a:t>属于</a:t>
            </a:r>
            <a:r>
              <a:rPr lang="zh-CN" altLang="en-US" dirty="0"/>
              <a:t>整个产业链最上游的群体。数量众多的卡商们，为各大接码平台</a:t>
            </a:r>
            <a:r>
              <a:rPr lang="zh-CN" altLang="en-US" dirty="0" smtClean="0"/>
              <a:t>源源不断</a:t>
            </a:r>
            <a:r>
              <a:rPr lang="zh-CN" altLang="en-US" dirty="0"/>
              <a:t>地提供手机卡，</a:t>
            </a:r>
            <a:r>
              <a:rPr lang="zh-CN" altLang="en-US" dirty="0" smtClean="0"/>
              <a:t>也就是常</a:t>
            </a:r>
            <a:r>
              <a:rPr lang="zh-CN" altLang="en-US" dirty="0"/>
              <a:t>说的“虚假号码”</a:t>
            </a:r>
            <a:r>
              <a:rPr lang="zh-CN" altLang="en-US" dirty="0" smtClean="0"/>
              <a:t>。</a:t>
            </a:r>
            <a:endParaRPr lang="en-US" altLang="zh-CN" dirty="0" smtClean="0"/>
          </a:p>
          <a:p>
            <a:r>
              <a:rPr lang="zh-CN" altLang="en-US" dirty="0"/>
              <a:t>猫</a:t>
            </a:r>
            <a:r>
              <a:rPr lang="zh-CN" altLang="en-US" dirty="0" smtClean="0"/>
              <a:t>池：</a:t>
            </a:r>
            <a:endParaRPr lang="en-US" altLang="zh-CN" dirty="0" smtClean="0"/>
          </a:p>
          <a:p>
            <a:pPr lvl="1"/>
            <a:r>
              <a:rPr lang="zh-CN" altLang="en-US" dirty="0"/>
              <a:t>卡商需要使用猫池，配合猫池软件来让手机卡工作。目前市面上主流的猫池软件</a:t>
            </a:r>
            <a:r>
              <a:rPr lang="zh-CN" altLang="en-US" dirty="0" smtClean="0"/>
              <a:t>主要</a:t>
            </a:r>
            <a:r>
              <a:rPr lang="zh-CN" altLang="en-US" dirty="0"/>
              <a:t>有酷卡、嘻唰唰等。以酷卡为例，猫池连接到 </a:t>
            </a:r>
            <a:r>
              <a:rPr lang="en-US" altLang="zh-CN" dirty="0"/>
              <a:t>PC </a:t>
            </a:r>
            <a:r>
              <a:rPr lang="zh-CN" altLang="en-US" dirty="0"/>
              <a:t>上之后，通过软件进行管理</a:t>
            </a:r>
            <a:r>
              <a:rPr lang="zh-CN" altLang="en-US" dirty="0" smtClean="0"/>
              <a:t>，可以</a:t>
            </a:r>
            <a:r>
              <a:rPr lang="zh-CN" altLang="en-US" dirty="0"/>
              <a:t>在软件中对手机卡进行管理，主要的功能包括：设置通道对应的手机号、</a:t>
            </a:r>
            <a:r>
              <a:rPr lang="zh-CN" altLang="en-US" dirty="0" smtClean="0"/>
              <a:t>自动读取</a:t>
            </a:r>
            <a:r>
              <a:rPr lang="zh-CN" altLang="en-US" dirty="0"/>
              <a:t>短信、发送短信、拨打指定号码、批量设置呼叫转移等等。 </a:t>
            </a:r>
            <a:br>
              <a:rPr lang="zh-CN" altLang="en-US" dirty="0"/>
            </a:br>
            <a:endParaRPr lang="zh-CN" altLang="en-US" dirty="0"/>
          </a:p>
        </p:txBody>
      </p:sp>
    </p:spTree>
    <p:extLst>
      <p:ext uri="{BB962C8B-B14F-4D97-AF65-F5344CB8AC3E}">
        <p14:creationId xmlns:p14="http://schemas.microsoft.com/office/powerpoint/2010/main" val="19420188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猫池软件</a:t>
            </a:r>
            <a:endParaRPr lang="zh-CN" altLang="en-US" dirty="0"/>
          </a:p>
        </p:txBody>
      </p:sp>
      <p:pic>
        <p:nvPicPr>
          <p:cNvPr id="4" name="内容占位符 3"/>
          <p:cNvPicPr>
            <a:picLocks noGrp="1" noChangeAspect="1"/>
          </p:cNvPicPr>
          <p:nvPr>
            <p:ph idx="1"/>
          </p:nvPr>
        </p:nvPicPr>
        <p:blipFill>
          <a:blip r:embed="rId3"/>
          <a:stretch>
            <a:fillRect/>
          </a:stretch>
        </p:blipFill>
        <p:spPr>
          <a:xfrm>
            <a:off x="3114675" y="2061369"/>
            <a:ext cx="5391150" cy="3667125"/>
          </a:xfrm>
          <a:prstGeom prst="rect">
            <a:avLst/>
          </a:prstGeom>
        </p:spPr>
      </p:pic>
    </p:spTree>
    <p:extLst>
      <p:ext uri="{BB962C8B-B14F-4D97-AF65-F5344CB8AC3E}">
        <p14:creationId xmlns:p14="http://schemas.microsoft.com/office/powerpoint/2010/main" val="37720354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 </a:t>
            </a:r>
            <a:r>
              <a:rPr lang="zh-CN" altLang="en-US" dirty="0" smtClean="0"/>
              <a:t>接码平台</a:t>
            </a:r>
            <a:endParaRPr lang="zh-CN" altLang="en-US" dirty="0"/>
          </a:p>
        </p:txBody>
      </p:sp>
      <p:sp>
        <p:nvSpPr>
          <p:cNvPr id="3" name="内容占位符 2"/>
          <p:cNvSpPr>
            <a:spLocks noGrp="1"/>
          </p:cNvSpPr>
          <p:nvPr>
            <p:ph idx="1"/>
          </p:nvPr>
        </p:nvSpPr>
        <p:spPr/>
        <p:txBody>
          <a:bodyPr/>
          <a:lstStyle/>
          <a:p>
            <a:r>
              <a:rPr lang="zh-CN" altLang="en-US" dirty="0" smtClean="0"/>
              <a:t>接码平台：</a:t>
            </a:r>
            <a:r>
              <a:rPr lang="zh-CN" altLang="en-US" dirty="0"/>
              <a:t>充当了羊毛党和卡</a:t>
            </a:r>
            <a:r>
              <a:rPr lang="zh-CN" altLang="en-US" dirty="0" smtClean="0"/>
              <a:t>商进行</a:t>
            </a:r>
            <a:r>
              <a:rPr lang="zh-CN" altLang="en-US" dirty="0"/>
              <a:t>验证码短信交易的渠道</a:t>
            </a:r>
            <a:r>
              <a:rPr lang="zh-CN" altLang="en-US" dirty="0" smtClean="0"/>
              <a:t>。</a:t>
            </a:r>
            <a:endParaRPr lang="en-US" altLang="zh-CN" dirty="0" smtClean="0"/>
          </a:p>
          <a:p>
            <a:r>
              <a:rPr lang="zh-CN" altLang="en-US" dirty="0"/>
              <a:t>接码平台一般会提供客户端、</a:t>
            </a:r>
            <a:r>
              <a:rPr lang="en-US" altLang="zh-CN" dirty="0"/>
              <a:t>API</a:t>
            </a:r>
            <a:r>
              <a:rPr lang="zh-CN" altLang="en-US" dirty="0"/>
              <a:t>，甚至手机客户端，服务端会根据预先设置</a:t>
            </a:r>
            <a:r>
              <a:rPr lang="zh-CN" altLang="en-US" dirty="0" smtClean="0"/>
              <a:t>好的短</a:t>
            </a:r>
            <a:r>
              <a:rPr lang="zh-CN" altLang="en-US" dirty="0"/>
              <a:t>信模板对短信内容进行自动匹配，提取出其中的验证码信息，为羊毛党提供了</a:t>
            </a:r>
            <a:r>
              <a:rPr lang="zh-CN" altLang="en-US" dirty="0" smtClean="0"/>
              <a:t>极大</a:t>
            </a:r>
            <a:r>
              <a:rPr lang="zh-CN" altLang="en-US" dirty="0"/>
              <a:t>的便利</a:t>
            </a:r>
            <a:r>
              <a:rPr lang="zh-CN" altLang="en-US" dirty="0" smtClean="0"/>
              <a:t>。</a:t>
            </a:r>
            <a:endParaRPr lang="en-US" altLang="zh-CN" dirty="0" smtClean="0"/>
          </a:p>
          <a:p>
            <a:r>
              <a:rPr lang="zh-CN" altLang="en-US" dirty="0" smtClean="0"/>
              <a:t>接</a:t>
            </a:r>
            <a:r>
              <a:rPr lang="zh-CN" altLang="en-US" dirty="0"/>
              <a:t>码平台的 </a:t>
            </a:r>
            <a:r>
              <a:rPr lang="en-US" altLang="zh-CN" dirty="0"/>
              <a:t>API</a:t>
            </a:r>
            <a:r>
              <a:rPr lang="zh-CN" altLang="en-US" dirty="0"/>
              <a:t>，能够对接到自动化脚本和自动化工具中，实现批量化注册。 </a:t>
            </a:r>
            <a:br>
              <a:rPr lang="zh-CN" altLang="en-US" dirty="0"/>
            </a:br>
            <a:r>
              <a:rPr lang="zh-CN" altLang="en-US" dirty="0"/>
              <a:t> </a:t>
            </a:r>
            <a:br>
              <a:rPr lang="zh-CN" altLang="en-US" dirty="0"/>
            </a:br>
            <a:endParaRPr lang="zh-CN" altLang="en-US" dirty="0"/>
          </a:p>
        </p:txBody>
      </p:sp>
      <p:pic>
        <p:nvPicPr>
          <p:cNvPr id="4" name="图片 3"/>
          <p:cNvPicPr>
            <a:picLocks noChangeAspect="1"/>
          </p:cNvPicPr>
          <p:nvPr/>
        </p:nvPicPr>
        <p:blipFill>
          <a:blip r:embed="rId3"/>
          <a:stretch>
            <a:fillRect/>
          </a:stretch>
        </p:blipFill>
        <p:spPr>
          <a:xfrm>
            <a:off x="1739900" y="4050647"/>
            <a:ext cx="8018654" cy="2533722"/>
          </a:xfrm>
          <a:prstGeom prst="rect">
            <a:avLst/>
          </a:prstGeom>
        </p:spPr>
      </p:pic>
    </p:spTree>
    <p:extLst>
      <p:ext uri="{BB962C8B-B14F-4D97-AF65-F5344CB8AC3E}">
        <p14:creationId xmlns:p14="http://schemas.microsoft.com/office/powerpoint/2010/main" val="121737067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打码平台</a:t>
            </a:r>
            <a:endParaRPr lang="zh-CN" altLang="en-US" dirty="0"/>
          </a:p>
        </p:txBody>
      </p:sp>
      <p:sp>
        <p:nvSpPr>
          <p:cNvPr id="3" name="内容占位符 2"/>
          <p:cNvSpPr>
            <a:spLocks noGrp="1"/>
          </p:cNvSpPr>
          <p:nvPr>
            <p:ph idx="1"/>
          </p:nvPr>
        </p:nvSpPr>
        <p:spPr/>
        <p:txBody>
          <a:bodyPr/>
          <a:lstStyle/>
          <a:p>
            <a:r>
              <a:rPr lang="zh-CN" altLang="en-US" dirty="0"/>
              <a:t>验证码（</a:t>
            </a:r>
            <a:r>
              <a:rPr lang="en-US" altLang="zh-CN" dirty="0"/>
              <a:t>Captcha</a:t>
            </a:r>
            <a:r>
              <a:rPr lang="zh-CN" altLang="en-US" dirty="0" smtClean="0"/>
              <a:t>）：全称</a:t>
            </a:r>
            <a:r>
              <a:rPr lang="zh-CN" altLang="en-US" dirty="0"/>
              <a:t>是 </a:t>
            </a:r>
            <a:r>
              <a:rPr lang="en-US" altLang="zh-CN" dirty="0"/>
              <a:t>Completely Automated Public Turing test </a:t>
            </a:r>
            <a:r>
              <a:rPr lang="en-US" altLang="zh-CN" dirty="0" smtClean="0"/>
              <a:t>to tell </a:t>
            </a:r>
            <a:r>
              <a:rPr lang="en-US" altLang="zh-CN" dirty="0"/>
              <a:t>Computers and Humans Apart</a:t>
            </a:r>
            <a:r>
              <a:rPr lang="zh-CN" altLang="en-US" dirty="0"/>
              <a:t>（全自动区分计算机和人类的图灵测试</a:t>
            </a:r>
            <a:r>
              <a:rPr lang="zh-CN" altLang="en-US" dirty="0" smtClean="0"/>
              <a:t>），是</a:t>
            </a:r>
            <a:r>
              <a:rPr lang="zh-CN" altLang="en-US" dirty="0"/>
              <a:t>区分计算机和人类的一种程序算法。简单解释是一个答题的验证。系统向请求</a:t>
            </a:r>
            <a:r>
              <a:rPr lang="zh-CN" altLang="en-US" dirty="0" smtClean="0"/>
              <a:t>发起</a:t>
            </a:r>
            <a:r>
              <a:rPr lang="zh-CN" altLang="en-US" dirty="0"/>
              <a:t>方提问，能正确回答的即是人类，反之则为机器</a:t>
            </a:r>
            <a:r>
              <a:rPr lang="zh-CN" altLang="en-US" dirty="0" smtClean="0"/>
              <a:t>。 </a:t>
            </a:r>
            <a:r>
              <a:rPr lang="zh-CN" altLang="en-US" dirty="0"/>
              <a:t/>
            </a:r>
            <a:br>
              <a:rPr lang="zh-CN" altLang="en-US" dirty="0"/>
            </a:br>
            <a:endParaRPr lang="zh-CN" altLang="en-US" dirty="0"/>
          </a:p>
        </p:txBody>
      </p:sp>
      <p:pic>
        <p:nvPicPr>
          <p:cNvPr id="4" name="图片 3"/>
          <p:cNvPicPr>
            <a:picLocks noChangeAspect="1"/>
          </p:cNvPicPr>
          <p:nvPr/>
        </p:nvPicPr>
        <p:blipFill>
          <a:blip r:embed="rId3"/>
          <a:stretch>
            <a:fillRect/>
          </a:stretch>
        </p:blipFill>
        <p:spPr>
          <a:xfrm>
            <a:off x="1656695" y="3895004"/>
            <a:ext cx="9077569" cy="2171497"/>
          </a:xfrm>
          <a:prstGeom prst="rect">
            <a:avLst/>
          </a:prstGeom>
        </p:spPr>
      </p:pic>
    </p:spTree>
    <p:extLst>
      <p:ext uri="{BB962C8B-B14F-4D97-AF65-F5344CB8AC3E}">
        <p14:creationId xmlns:p14="http://schemas.microsoft.com/office/powerpoint/2010/main" val="1856753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a:t>
            </a:r>
            <a:r>
              <a:rPr lang="zh-CN" altLang="en-US" dirty="0"/>
              <a:t>改</a:t>
            </a:r>
            <a:r>
              <a:rPr lang="zh-CN" altLang="en-US" dirty="0" smtClean="0"/>
              <a:t>机工具</a:t>
            </a:r>
            <a:endParaRPr lang="zh-CN" altLang="en-US" dirty="0"/>
          </a:p>
        </p:txBody>
      </p:sp>
      <p:sp>
        <p:nvSpPr>
          <p:cNvPr id="3" name="内容占位符 2"/>
          <p:cNvSpPr>
            <a:spLocks noGrp="1"/>
          </p:cNvSpPr>
          <p:nvPr>
            <p:ph idx="1"/>
          </p:nvPr>
        </p:nvSpPr>
        <p:spPr/>
        <p:txBody>
          <a:bodyPr>
            <a:normAutofit/>
          </a:bodyPr>
          <a:lstStyle/>
          <a:p>
            <a:r>
              <a:rPr lang="zh-CN" altLang="en-US" dirty="0"/>
              <a:t>改机工具，是通过劫持系统函数，来对设备信息进行篡改的技术手段。 </a:t>
            </a:r>
            <a:endParaRPr lang="en-US" altLang="zh-CN" dirty="0" smtClean="0"/>
          </a:p>
          <a:p>
            <a:endParaRPr lang="en-US" altLang="zh-CN" dirty="0"/>
          </a:p>
          <a:p>
            <a:r>
              <a:rPr lang="en-US" altLang="zh-CN" dirty="0"/>
              <a:t>Android </a:t>
            </a:r>
            <a:r>
              <a:rPr lang="zh-CN" altLang="en-US" dirty="0"/>
              <a:t>或 </a:t>
            </a:r>
            <a:r>
              <a:rPr lang="en-US" altLang="zh-CN" dirty="0"/>
              <a:t>iOS </a:t>
            </a:r>
            <a:r>
              <a:rPr lang="zh-CN" altLang="en-US" dirty="0"/>
              <a:t>设备中，都提供了各种接口，用于获取设备的基本信息，比如</a:t>
            </a:r>
            <a:r>
              <a:rPr lang="zh-CN" altLang="en-US" dirty="0" smtClean="0"/>
              <a:t>设备</a:t>
            </a:r>
            <a:r>
              <a:rPr lang="zh-CN" altLang="en-US" dirty="0"/>
              <a:t>标识符</a:t>
            </a:r>
            <a:r>
              <a:rPr lang="en-US" altLang="zh-CN" dirty="0"/>
              <a:t>IMSI</a:t>
            </a:r>
            <a:r>
              <a:rPr lang="zh-CN" altLang="en-US" dirty="0"/>
              <a:t>，</a:t>
            </a:r>
            <a:r>
              <a:rPr lang="en-US" altLang="zh-CN" dirty="0"/>
              <a:t>IDFA/IDFV</a:t>
            </a:r>
            <a:r>
              <a:rPr lang="zh-CN" altLang="en-US" dirty="0"/>
              <a:t>。而改机工具能够从系统层面劫持这些接口，当</a:t>
            </a:r>
            <a:r>
              <a:rPr lang="en-US" altLang="zh-CN" dirty="0"/>
              <a:t>APP</a:t>
            </a:r>
            <a:r>
              <a:rPr lang="zh-CN" altLang="en-US" dirty="0" smtClean="0"/>
              <a:t>调用</a:t>
            </a:r>
            <a:r>
              <a:rPr lang="zh-CN" altLang="en-US" dirty="0"/>
              <a:t>这些接口来获取设备的各项参数时，获取到的，都是改机工具伪造出来的数据</a:t>
            </a:r>
            <a:r>
              <a:rPr lang="zh-CN" altLang="en-US" dirty="0" smtClean="0"/>
              <a:t>。如果</a:t>
            </a:r>
            <a:r>
              <a:rPr lang="zh-CN" altLang="en-US" dirty="0"/>
              <a:t>凭借设备参数来判断设备的唯一性，改机工具每次生成新的参数，就会被</a:t>
            </a:r>
            <a:r>
              <a:rPr lang="zh-CN" altLang="en-US" dirty="0" smtClean="0"/>
              <a:t>识别为</a:t>
            </a:r>
            <a:r>
              <a:rPr lang="zh-CN" altLang="en-US" dirty="0"/>
              <a:t>一台新的设备。在特定的领域中，这种技术被大量使用。 </a:t>
            </a:r>
            <a:br>
              <a:rPr lang="zh-CN" altLang="en-US" dirty="0"/>
            </a:br>
            <a:endParaRPr lang="zh-CN" altLang="en-US" dirty="0"/>
          </a:p>
        </p:txBody>
      </p:sp>
    </p:spTree>
    <p:extLst>
      <p:ext uri="{BB962C8B-B14F-4D97-AF65-F5344CB8AC3E}">
        <p14:creationId xmlns:p14="http://schemas.microsoft.com/office/powerpoint/2010/main" val="25218634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smtClean="0"/>
              <a:t>Android Hook</a:t>
            </a:r>
          </a:p>
          <a:p>
            <a:pPr lvl="1"/>
            <a:r>
              <a:rPr lang="zh-CN" altLang="en-US" dirty="0"/>
              <a:t>基于 </a:t>
            </a:r>
            <a:r>
              <a:rPr lang="en-US" altLang="zh-CN" dirty="0" err="1"/>
              <a:t>xposed</a:t>
            </a:r>
            <a:r>
              <a:rPr lang="en-US" altLang="zh-CN" dirty="0"/>
              <a:t> </a:t>
            </a:r>
            <a:r>
              <a:rPr lang="zh-CN" altLang="en-US" dirty="0"/>
              <a:t>框架做的插件，需要 </a:t>
            </a:r>
            <a:r>
              <a:rPr lang="en-US" altLang="zh-CN" dirty="0"/>
              <a:t>root</a:t>
            </a:r>
            <a:r>
              <a:rPr lang="zh-CN" altLang="en-US" dirty="0"/>
              <a:t>。</a:t>
            </a:r>
            <a:r>
              <a:rPr lang="zh-CN" altLang="en-US" dirty="0" smtClean="0"/>
              <a:t>通过</a:t>
            </a:r>
            <a:r>
              <a:rPr lang="en-US" altLang="zh-CN" dirty="0" smtClean="0"/>
              <a:t>HOOK </a:t>
            </a:r>
            <a:r>
              <a:rPr lang="zh-CN" altLang="en-US" dirty="0"/>
              <a:t>方式修改 </a:t>
            </a:r>
            <a:r>
              <a:rPr lang="en-US" altLang="zh-CN" dirty="0"/>
              <a:t>IMEI, IMSI, </a:t>
            </a:r>
            <a:r>
              <a:rPr lang="zh-CN" altLang="en-US" dirty="0"/>
              <a:t>手机号，</a:t>
            </a:r>
            <a:r>
              <a:rPr lang="en-US" altLang="zh-CN" dirty="0"/>
              <a:t>MAC</a:t>
            </a:r>
            <a:r>
              <a:rPr lang="zh-CN" altLang="en-US" dirty="0"/>
              <a:t>地址，手机硬件信息，地理位置，</a:t>
            </a:r>
            <a:r>
              <a:rPr lang="zh-CN" altLang="en-US" dirty="0" smtClean="0"/>
              <a:t>安装</a:t>
            </a:r>
            <a:r>
              <a:rPr lang="zh-CN" altLang="en-US" dirty="0"/>
              <a:t>包列表等。 </a:t>
            </a:r>
            <a:endParaRPr lang="en-US" altLang="zh-CN" dirty="0" smtClean="0"/>
          </a:p>
          <a:p>
            <a:r>
              <a:rPr lang="en-US" altLang="zh-CN" dirty="0" smtClean="0"/>
              <a:t>IOS hook</a:t>
            </a:r>
          </a:p>
          <a:p>
            <a:pPr lvl="1"/>
            <a:r>
              <a:rPr lang="zh-CN" altLang="en-US" dirty="0"/>
              <a:t>基于</a:t>
            </a:r>
            <a:r>
              <a:rPr lang="en-US" altLang="zh-CN" dirty="0" err="1"/>
              <a:t>cydia</a:t>
            </a:r>
            <a:r>
              <a:rPr lang="zh-CN" altLang="en-US" dirty="0"/>
              <a:t>框架做的插件，需要越狱。通过</a:t>
            </a:r>
            <a:r>
              <a:rPr lang="en-US" altLang="zh-CN" dirty="0"/>
              <a:t>HOOK</a:t>
            </a:r>
            <a:r>
              <a:rPr lang="zh-CN" altLang="en-US" dirty="0"/>
              <a:t>修改设备</a:t>
            </a:r>
            <a:r>
              <a:rPr lang="zh-CN" altLang="en-US" dirty="0" smtClean="0"/>
              <a:t>参数（</a:t>
            </a:r>
            <a:r>
              <a:rPr lang="zh-CN" altLang="en-US" dirty="0"/>
              <a:t>包含序列号、</a:t>
            </a:r>
            <a:r>
              <a:rPr lang="en-US" altLang="zh-CN" dirty="0"/>
              <a:t>UDID</a:t>
            </a:r>
            <a:r>
              <a:rPr lang="zh-CN" altLang="en-US" dirty="0"/>
              <a:t>、</a:t>
            </a:r>
            <a:r>
              <a:rPr lang="en-US" altLang="zh-CN" dirty="0"/>
              <a:t>IDFA</a:t>
            </a:r>
            <a:r>
              <a:rPr lang="zh-CN" altLang="en-US" dirty="0"/>
              <a:t>、</a:t>
            </a:r>
            <a:r>
              <a:rPr lang="en-US" altLang="zh-CN" dirty="0"/>
              <a:t>IDFV</a:t>
            </a:r>
            <a:r>
              <a:rPr lang="zh-CN" altLang="en-US" dirty="0"/>
              <a:t>、</a:t>
            </a:r>
            <a:r>
              <a:rPr lang="en-US" altLang="zh-CN" dirty="0"/>
              <a:t>IMEI</a:t>
            </a:r>
            <a:r>
              <a:rPr lang="zh-CN" altLang="en-US" dirty="0"/>
              <a:t>、</a:t>
            </a:r>
            <a:r>
              <a:rPr lang="en-US" altLang="zh-CN" dirty="0"/>
              <a:t>SSID</a:t>
            </a:r>
            <a:r>
              <a:rPr lang="zh-CN" altLang="en-US" dirty="0"/>
              <a:t>、</a:t>
            </a:r>
            <a:r>
              <a:rPr lang="en-US" altLang="zh-CN" dirty="0"/>
              <a:t>BSSID</a:t>
            </a:r>
            <a:r>
              <a:rPr lang="zh-CN" altLang="en-US" dirty="0"/>
              <a:t>、</a:t>
            </a:r>
            <a:r>
              <a:rPr lang="en-US" altLang="zh-CN" dirty="0" err="1"/>
              <a:t>SerialNum</a:t>
            </a:r>
            <a:r>
              <a:rPr lang="zh-CN" altLang="en-US" dirty="0"/>
              <a:t>、</a:t>
            </a:r>
            <a:r>
              <a:rPr lang="zh-CN" altLang="en-US" dirty="0" smtClean="0"/>
              <a:t>地理位置</a:t>
            </a:r>
            <a:r>
              <a:rPr lang="zh-CN" altLang="en-US" dirty="0"/>
              <a:t>）。一些高级的工具如</a:t>
            </a:r>
            <a:r>
              <a:rPr lang="en-US" altLang="zh-CN" dirty="0" err="1"/>
              <a:t>nzt</a:t>
            </a:r>
            <a:r>
              <a:rPr lang="zh-CN" altLang="en-US" dirty="0"/>
              <a:t>，还提供了多开和一键新机功能。 </a:t>
            </a:r>
            <a:endParaRPr lang="en-US" altLang="zh-CN" dirty="0" smtClean="0"/>
          </a:p>
          <a:p>
            <a:r>
              <a:rPr lang="en-US" altLang="zh-CN" dirty="0"/>
              <a:t>Android </a:t>
            </a:r>
            <a:r>
              <a:rPr lang="zh-CN" altLang="en-US" dirty="0"/>
              <a:t>模拟器 </a:t>
            </a:r>
            <a:br>
              <a:rPr lang="zh-CN" altLang="en-US" dirty="0"/>
            </a:br>
            <a:endParaRPr lang="zh-CN" altLang="en-US" dirty="0"/>
          </a:p>
        </p:txBody>
      </p:sp>
    </p:spTree>
    <p:extLst>
      <p:ext uri="{BB962C8B-B14F-4D97-AF65-F5344CB8AC3E}">
        <p14:creationId xmlns:p14="http://schemas.microsoft.com/office/powerpoint/2010/main" val="8735787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 </a:t>
            </a:r>
            <a:r>
              <a:rPr lang="zh-CN" altLang="en-US" dirty="0" smtClean="0"/>
              <a:t>按键精灵</a:t>
            </a:r>
            <a:endParaRPr lang="zh-CN" altLang="en-US" dirty="0"/>
          </a:p>
        </p:txBody>
      </p:sp>
      <p:sp>
        <p:nvSpPr>
          <p:cNvPr id="3" name="内容占位符 2"/>
          <p:cNvSpPr>
            <a:spLocks noGrp="1"/>
          </p:cNvSpPr>
          <p:nvPr>
            <p:ph idx="1"/>
          </p:nvPr>
        </p:nvSpPr>
        <p:spPr>
          <a:xfrm>
            <a:off x="266700" y="1632500"/>
            <a:ext cx="11087100" cy="4563920"/>
          </a:xfrm>
        </p:spPr>
        <p:txBody>
          <a:bodyPr>
            <a:normAutofit/>
          </a:bodyPr>
          <a:lstStyle/>
          <a:p>
            <a:r>
              <a:rPr lang="zh-CN" altLang="en-US" dirty="0" smtClean="0"/>
              <a:t>按键精灵：按键</a:t>
            </a:r>
            <a:r>
              <a:rPr lang="zh-CN" altLang="en-US" dirty="0"/>
              <a:t>精灵能够记录鼠标和键盘的动作，并</a:t>
            </a:r>
            <a:r>
              <a:rPr lang="zh-CN" altLang="en-US" dirty="0" smtClean="0"/>
              <a:t>进行</a:t>
            </a:r>
            <a:r>
              <a:rPr lang="zh-CN" altLang="en-US" dirty="0"/>
              <a:t>重放，可以用来完成很多重复性的工作</a:t>
            </a:r>
            <a:r>
              <a:rPr lang="zh-CN" altLang="en-US" dirty="0" smtClean="0"/>
              <a:t>。</a:t>
            </a:r>
            <a:endParaRPr lang="en-US" altLang="zh-CN" dirty="0" smtClean="0"/>
          </a:p>
          <a:p>
            <a:r>
              <a:rPr lang="zh-CN" altLang="en-US" dirty="0"/>
              <a:t>移动端的按键精灵，也是一样的，能够记录用户的触摸轨迹和输入操作。早期的</a:t>
            </a:r>
            <a:r>
              <a:rPr lang="zh-CN" altLang="en-US" dirty="0" smtClean="0"/>
              <a:t>按键</a:t>
            </a:r>
            <a:r>
              <a:rPr lang="zh-CN" altLang="en-US" dirty="0"/>
              <a:t>精灵，通过录制用户的触摸轨迹来完成，发现到今天，大部分按键精灵，已经</a:t>
            </a:r>
            <a:r>
              <a:rPr lang="zh-CN" altLang="en-US" dirty="0" smtClean="0"/>
              <a:t>可以</a:t>
            </a:r>
            <a:r>
              <a:rPr lang="zh-CN" altLang="en-US" dirty="0"/>
              <a:t>通过编写脚本来实现了</a:t>
            </a:r>
            <a:r>
              <a:rPr lang="zh-CN" altLang="en-US" dirty="0" smtClean="0"/>
              <a:t>。</a:t>
            </a:r>
            <a:endParaRPr lang="en-US" altLang="zh-CN" dirty="0" smtClean="0"/>
          </a:p>
          <a:p>
            <a:r>
              <a:rPr lang="zh-CN" altLang="en-US" dirty="0" smtClean="0"/>
              <a:t>以</a:t>
            </a:r>
            <a:r>
              <a:rPr lang="zh-CN" altLang="en-US" dirty="0"/>
              <a:t>目前较为流行触控精灵为例，能够同时支持 </a:t>
            </a:r>
            <a:r>
              <a:rPr lang="en-US" altLang="zh-CN" dirty="0"/>
              <a:t>iOS </a:t>
            </a:r>
            <a:r>
              <a:rPr lang="zh-CN" altLang="en-US" dirty="0"/>
              <a:t>和安卓设备，可以使用 </a:t>
            </a:r>
            <a:r>
              <a:rPr lang="en-US" altLang="zh-CN" dirty="0" err="1"/>
              <a:t>lua</a:t>
            </a:r>
            <a:r>
              <a:rPr lang="en-US" altLang="zh-CN" dirty="0"/>
              <a:t> </a:t>
            </a:r>
            <a:r>
              <a:rPr lang="zh-CN" altLang="en-US" dirty="0" smtClean="0"/>
              <a:t>编写</a:t>
            </a:r>
            <a:r>
              <a:rPr lang="zh-CN" altLang="en-US" dirty="0"/>
              <a:t>脚本，完成很多复杂的操作。 </a:t>
            </a:r>
            <a:br>
              <a:rPr lang="zh-CN" altLang="en-US" dirty="0"/>
            </a:br>
            <a:endParaRPr lang="zh-CN" altLang="en-US" dirty="0"/>
          </a:p>
        </p:txBody>
      </p:sp>
    </p:spTree>
    <p:extLst>
      <p:ext uri="{BB962C8B-B14F-4D97-AF65-F5344CB8AC3E}">
        <p14:creationId xmlns:p14="http://schemas.microsoft.com/office/powerpoint/2010/main" val="40989085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3"/>
          <a:stretch>
            <a:fillRect/>
          </a:stretch>
        </p:blipFill>
        <p:spPr>
          <a:xfrm>
            <a:off x="1593110" y="275431"/>
            <a:ext cx="10482465" cy="6183735"/>
          </a:xfrm>
          <a:prstGeom prst="rect">
            <a:avLst/>
          </a:prstGeom>
        </p:spPr>
      </p:pic>
    </p:spTree>
    <p:extLst>
      <p:ext uri="{BB962C8B-B14F-4D97-AF65-F5344CB8AC3E}">
        <p14:creationId xmlns:p14="http://schemas.microsoft.com/office/powerpoint/2010/main" val="1112654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31147" y="1843375"/>
            <a:ext cx="3729705" cy="4830762"/>
          </a:xfrm>
        </p:spPr>
      </p:pic>
      <p:sp>
        <p:nvSpPr>
          <p:cNvPr id="5" name="文本框 4"/>
          <p:cNvSpPr txBox="1"/>
          <p:nvPr/>
        </p:nvSpPr>
        <p:spPr>
          <a:xfrm>
            <a:off x="4655839" y="1258601"/>
            <a:ext cx="2880320" cy="584775"/>
          </a:xfrm>
          <a:prstGeom prst="rect">
            <a:avLst/>
          </a:prstGeom>
          <a:noFill/>
        </p:spPr>
        <p:txBody>
          <a:bodyPr wrap="square" rtlCol="0">
            <a:spAutoFit/>
          </a:bodyPr>
          <a:lstStyle/>
          <a:p>
            <a:pPr algn="ctr"/>
            <a:r>
              <a:rPr lang="zh-CN" altLang="en-US" sz="3200" b="1" dirty="0">
                <a:solidFill>
                  <a:schemeClr val="bg2"/>
                </a:solidFill>
              </a:rPr>
              <a:t>我的联系方式</a:t>
            </a:r>
          </a:p>
        </p:txBody>
      </p:sp>
    </p:spTree>
    <p:extLst>
      <p:ext uri="{BB962C8B-B14F-4D97-AF65-F5344CB8AC3E}">
        <p14:creationId xmlns:p14="http://schemas.microsoft.com/office/powerpoint/2010/main" val="362072257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6. </a:t>
            </a:r>
            <a:r>
              <a:rPr lang="zh-CN" altLang="en-US" dirty="0" smtClean="0"/>
              <a:t>群控系统</a:t>
            </a:r>
            <a:endParaRPr lang="zh-CN" altLang="en-US" dirty="0"/>
          </a:p>
        </p:txBody>
      </p:sp>
      <p:sp>
        <p:nvSpPr>
          <p:cNvPr id="3" name="内容占位符 2"/>
          <p:cNvSpPr>
            <a:spLocks noGrp="1"/>
          </p:cNvSpPr>
          <p:nvPr>
            <p:ph idx="1"/>
          </p:nvPr>
        </p:nvSpPr>
        <p:spPr/>
        <p:txBody>
          <a:bodyPr>
            <a:normAutofit/>
          </a:bodyPr>
          <a:lstStyle/>
          <a:p>
            <a:r>
              <a:rPr lang="zh-CN" altLang="en-US" dirty="0"/>
              <a:t>群控系统，是模拟器作弊的升级手段。模拟器作弊和群控系统，都是为了打破</a:t>
            </a:r>
            <a:r>
              <a:rPr lang="zh-CN" altLang="en-US" dirty="0" smtClean="0"/>
              <a:t>越来越</a:t>
            </a:r>
            <a:r>
              <a:rPr lang="zh-CN" altLang="en-US" dirty="0"/>
              <a:t>多的针对设备维度的限制技术而产生的。区别在于，群控系统都使用真机来</a:t>
            </a:r>
            <a:r>
              <a:rPr lang="zh-CN" altLang="en-US" dirty="0" smtClean="0"/>
              <a:t>完成</a:t>
            </a:r>
            <a:r>
              <a:rPr lang="zh-CN" altLang="en-US" dirty="0"/>
              <a:t>。设备指纹技术的产生，让我们可以通过多种方式，来识别设备都否是模拟</a:t>
            </a:r>
            <a:r>
              <a:rPr lang="zh-CN" altLang="en-US" dirty="0" smtClean="0"/>
              <a:t>出来的。</a:t>
            </a:r>
            <a:endParaRPr lang="en-US" altLang="zh-CN" dirty="0" smtClean="0"/>
          </a:p>
          <a:p>
            <a:r>
              <a:rPr lang="zh-CN" altLang="en-US" dirty="0" smtClean="0"/>
              <a:t>设备</a:t>
            </a:r>
            <a:r>
              <a:rPr lang="zh-CN" altLang="en-US" dirty="0"/>
              <a:t>群控，应运而生。早期的设备指纹，仅仅以设备上的特定标识符，作为</a:t>
            </a:r>
            <a:r>
              <a:rPr lang="zh-CN" altLang="en-US" dirty="0" smtClean="0"/>
              <a:t>设备</a:t>
            </a:r>
            <a:r>
              <a:rPr lang="zh-CN" altLang="en-US" dirty="0"/>
              <a:t>的唯一表示，包括：</a:t>
            </a:r>
            <a:r>
              <a:rPr lang="en-US" altLang="zh-CN" dirty="0"/>
              <a:t>IMEI/MEID</a:t>
            </a:r>
            <a:r>
              <a:rPr lang="zh-CN" altLang="en-US" dirty="0"/>
              <a:t>、</a:t>
            </a:r>
            <a:r>
              <a:rPr lang="en-US" altLang="zh-CN" dirty="0"/>
              <a:t>IMSI</a:t>
            </a:r>
            <a:r>
              <a:rPr lang="zh-CN" altLang="en-US" dirty="0"/>
              <a:t>、</a:t>
            </a:r>
            <a:r>
              <a:rPr lang="en-US" altLang="zh-CN" dirty="0"/>
              <a:t>IDFV/IDFA</a:t>
            </a:r>
            <a:r>
              <a:rPr lang="zh-CN" altLang="en-US" dirty="0"/>
              <a:t>等。随着模拟器的不断</a:t>
            </a:r>
            <a:r>
              <a:rPr lang="zh-CN" altLang="en-US" dirty="0" smtClean="0"/>
              <a:t>完善</a:t>
            </a:r>
            <a:r>
              <a:rPr lang="zh-CN" altLang="en-US" dirty="0"/>
              <a:t>，逐渐产生了很多定制化的模拟器，可以随机生成上述的各项参数。 </a:t>
            </a:r>
            <a:br>
              <a:rPr lang="zh-CN" altLang="en-US" dirty="0"/>
            </a:br>
            <a:endParaRPr lang="zh-CN" altLang="en-US" dirty="0"/>
          </a:p>
        </p:txBody>
      </p:sp>
    </p:spTree>
    <p:extLst>
      <p:ext uri="{BB962C8B-B14F-4D97-AF65-F5344CB8AC3E}">
        <p14:creationId xmlns:p14="http://schemas.microsoft.com/office/powerpoint/2010/main" val="19936664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群控系统的架构</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3"/>
          <a:stretch>
            <a:fillRect/>
          </a:stretch>
        </p:blipFill>
        <p:spPr>
          <a:xfrm>
            <a:off x="3796928" y="1613044"/>
            <a:ext cx="4026643" cy="4656900"/>
          </a:xfrm>
          <a:prstGeom prst="rect">
            <a:avLst/>
          </a:prstGeom>
        </p:spPr>
      </p:pic>
    </p:spTree>
    <p:extLst>
      <p:ext uri="{BB962C8B-B14F-4D97-AF65-F5344CB8AC3E}">
        <p14:creationId xmlns:p14="http://schemas.microsoft.com/office/powerpoint/2010/main" val="36381550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3"/>
          <a:stretch>
            <a:fillRect/>
          </a:stretch>
        </p:blipFill>
        <p:spPr>
          <a:xfrm>
            <a:off x="1739900" y="1558873"/>
            <a:ext cx="8658228" cy="4861382"/>
          </a:xfrm>
          <a:prstGeom prst="rect">
            <a:avLst/>
          </a:prstGeom>
        </p:spPr>
      </p:pic>
    </p:spTree>
    <p:extLst>
      <p:ext uri="{BB962C8B-B14F-4D97-AF65-F5344CB8AC3E}">
        <p14:creationId xmlns:p14="http://schemas.microsoft.com/office/powerpoint/2010/main" val="8414799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3"/>
          <a:stretch>
            <a:fillRect/>
          </a:stretch>
        </p:blipFill>
        <p:spPr>
          <a:xfrm>
            <a:off x="1739900" y="0"/>
            <a:ext cx="9351104" cy="6281012"/>
          </a:xfrm>
          <a:prstGeom prst="rect">
            <a:avLst/>
          </a:prstGeom>
        </p:spPr>
      </p:pic>
    </p:spTree>
    <p:extLst>
      <p:ext uri="{BB962C8B-B14F-4D97-AF65-F5344CB8AC3E}">
        <p14:creationId xmlns:p14="http://schemas.microsoft.com/office/powerpoint/2010/main" val="38239341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安卓设备采用</a:t>
            </a:r>
            <a:r>
              <a:rPr lang="en-US" altLang="zh-CN" dirty="0" smtClean="0"/>
              <a:t>ADB</a:t>
            </a:r>
            <a:r>
              <a:rPr lang="zh-CN" altLang="en-US" dirty="0" smtClean="0"/>
              <a:t>通过计算机对手机进行控制</a:t>
            </a:r>
            <a:endParaRPr lang="zh-CN" altLang="en-US" dirty="0"/>
          </a:p>
        </p:txBody>
      </p:sp>
      <p:pic>
        <p:nvPicPr>
          <p:cNvPr id="4" name="图片 3"/>
          <p:cNvPicPr>
            <a:picLocks noChangeAspect="1"/>
          </p:cNvPicPr>
          <p:nvPr/>
        </p:nvPicPr>
        <p:blipFill>
          <a:blip r:embed="rId2"/>
          <a:stretch>
            <a:fillRect/>
          </a:stretch>
        </p:blipFill>
        <p:spPr>
          <a:xfrm>
            <a:off x="1990331" y="2287114"/>
            <a:ext cx="9113037" cy="3714752"/>
          </a:xfrm>
          <a:prstGeom prst="rect">
            <a:avLst/>
          </a:prstGeom>
        </p:spPr>
      </p:pic>
    </p:spTree>
    <p:extLst>
      <p:ext uri="{BB962C8B-B14F-4D97-AF65-F5344CB8AC3E}">
        <p14:creationId xmlns:p14="http://schemas.microsoft.com/office/powerpoint/2010/main" val="40948623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39900" y="275431"/>
            <a:ext cx="5465965" cy="1085851"/>
          </a:xfrm>
        </p:spPr>
        <p:txBody>
          <a:bodyPr>
            <a:normAutofit/>
          </a:bodyPr>
          <a:lstStyle/>
          <a:p>
            <a:endParaRPr lang="zh-CN" altLang="en-US" dirty="0"/>
          </a:p>
        </p:txBody>
      </p:sp>
      <p:sp>
        <p:nvSpPr>
          <p:cNvPr id="3" name="内容占位符 2"/>
          <p:cNvSpPr>
            <a:spLocks noGrp="1"/>
          </p:cNvSpPr>
          <p:nvPr>
            <p:ph idx="1"/>
          </p:nvPr>
        </p:nvSpPr>
        <p:spPr>
          <a:xfrm>
            <a:off x="266700" y="1613044"/>
            <a:ext cx="7223598" cy="4563920"/>
          </a:xfrm>
        </p:spPr>
        <p:txBody>
          <a:bodyPr/>
          <a:lstStyle/>
          <a:p>
            <a:r>
              <a:rPr lang="zh-CN" altLang="en-US" dirty="0"/>
              <a:t>各种开发语言中，都有 </a:t>
            </a:r>
            <a:r>
              <a:rPr lang="en-US" altLang="zh-CN" dirty="0"/>
              <a:t>Android SDK </a:t>
            </a:r>
            <a:r>
              <a:rPr lang="zh-CN" altLang="en-US" dirty="0" smtClean="0"/>
              <a:t>相关的库</a:t>
            </a:r>
            <a:r>
              <a:rPr lang="zh-CN" altLang="en-US" dirty="0"/>
              <a:t>，可以在群控的基础上进行二次</a:t>
            </a:r>
            <a:r>
              <a:rPr lang="zh-CN" altLang="en-US" dirty="0" smtClean="0"/>
              <a:t>开发</a:t>
            </a:r>
            <a:r>
              <a:rPr lang="zh-CN" altLang="en-US" dirty="0"/>
              <a:t>。 </a:t>
            </a:r>
            <a:endParaRPr lang="en-US" altLang="zh-CN" dirty="0" smtClean="0"/>
          </a:p>
          <a:p>
            <a:r>
              <a:rPr lang="zh-CN" altLang="en-US" dirty="0" smtClean="0"/>
              <a:t>某</a:t>
            </a:r>
            <a:r>
              <a:rPr lang="zh-CN" altLang="en-US" dirty="0"/>
              <a:t>群控系统的一个微信自动打招呼插件 </a:t>
            </a:r>
          </a:p>
        </p:txBody>
      </p:sp>
      <p:pic>
        <p:nvPicPr>
          <p:cNvPr id="4" name="图片 3"/>
          <p:cNvPicPr>
            <a:picLocks noChangeAspect="1"/>
          </p:cNvPicPr>
          <p:nvPr/>
        </p:nvPicPr>
        <p:blipFill>
          <a:blip r:embed="rId2"/>
          <a:stretch>
            <a:fillRect/>
          </a:stretch>
        </p:blipFill>
        <p:spPr>
          <a:xfrm>
            <a:off x="7490298" y="275431"/>
            <a:ext cx="4505980" cy="5901533"/>
          </a:xfrm>
          <a:prstGeom prst="rect">
            <a:avLst/>
          </a:prstGeom>
        </p:spPr>
      </p:pic>
    </p:spTree>
    <p:extLst>
      <p:ext uri="{BB962C8B-B14F-4D97-AF65-F5344CB8AC3E}">
        <p14:creationId xmlns:p14="http://schemas.microsoft.com/office/powerpoint/2010/main" val="5947965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 </a:t>
            </a:r>
            <a:r>
              <a:rPr lang="zh-CN" altLang="en-US" dirty="0" smtClean="0"/>
              <a:t>开发者</a:t>
            </a:r>
            <a:endParaRPr lang="zh-CN" altLang="en-US" dirty="0"/>
          </a:p>
        </p:txBody>
      </p:sp>
      <p:sp>
        <p:nvSpPr>
          <p:cNvPr id="3" name="内容占位符 2"/>
          <p:cNvSpPr>
            <a:spLocks noGrp="1"/>
          </p:cNvSpPr>
          <p:nvPr>
            <p:ph idx="1"/>
          </p:nvPr>
        </p:nvSpPr>
        <p:spPr>
          <a:xfrm>
            <a:off x="266700" y="1613044"/>
            <a:ext cx="5025148" cy="4563920"/>
          </a:xfrm>
        </p:spPr>
        <p:txBody>
          <a:bodyPr/>
          <a:lstStyle/>
          <a:p>
            <a:r>
              <a:rPr lang="zh-CN" altLang="en-US" dirty="0"/>
              <a:t>开发者在整个黑色产业链中，扮演者非常重要的角色。数量众多的开发者，不断</a:t>
            </a:r>
            <a:r>
              <a:rPr lang="zh-CN" altLang="en-US" dirty="0" smtClean="0"/>
              <a:t>地在</a:t>
            </a:r>
            <a:r>
              <a:rPr lang="zh-CN" altLang="en-US" dirty="0"/>
              <a:t>给整个黑产军团提供大量的自动化工具、作弊工具、脚本、插件，大大提升了</a:t>
            </a:r>
            <a:r>
              <a:rPr lang="zh-CN" altLang="en-US" dirty="0" smtClean="0"/>
              <a:t>黑产</a:t>
            </a:r>
            <a:r>
              <a:rPr lang="zh-CN" altLang="en-US" dirty="0"/>
              <a:t>的作业效率。 </a:t>
            </a:r>
            <a:br>
              <a:rPr lang="zh-CN" altLang="en-US" dirty="0"/>
            </a:br>
            <a:endParaRPr lang="zh-CN" altLang="en-US" dirty="0"/>
          </a:p>
        </p:txBody>
      </p:sp>
      <p:pic>
        <p:nvPicPr>
          <p:cNvPr id="4" name="图片 3"/>
          <p:cNvPicPr>
            <a:picLocks noChangeAspect="1"/>
          </p:cNvPicPr>
          <p:nvPr/>
        </p:nvPicPr>
        <p:blipFill>
          <a:blip r:embed="rId2"/>
          <a:stretch>
            <a:fillRect/>
          </a:stretch>
        </p:blipFill>
        <p:spPr>
          <a:xfrm>
            <a:off x="5291848" y="26033"/>
            <a:ext cx="6608526" cy="6150931"/>
          </a:xfrm>
          <a:prstGeom prst="rect">
            <a:avLst/>
          </a:prstGeom>
        </p:spPr>
      </p:pic>
    </p:spTree>
    <p:extLst>
      <p:ext uri="{BB962C8B-B14F-4D97-AF65-F5344CB8AC3E}">
        <p14:creationId xmlns:p14="http://schemas.microsoft.com/office/powerpoint/2010/main" val="36582989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总结</a:t>
            </a:r>
            <a:endParaRPr lang="zh-CN" altLang="en-US" dirty="0"/>
          </a:p>
        </p:txBody>
      </p:sp>
      <p:sp>
        <p:nvSpPr>
          <p:cNvPr id="3" name="内容占位符 2"/>
          <p:cNvSpPr>
            <a:spLocks noGrp="1"/>
          </p:cNvSpPr>
          <p:nvPr>
            <p:ph idx="1"/>
          </p:nvPr>
        </p:nvSpPr>
        <p:spPr/>
        <p:txBody>
          <a:bodyPr/>
          <a:lstStyle/>
          <a:p>
            <a:r>
              <a:rPr lang="zh-CN" altLang="en-US" dirty="0"/>
              <a:t>薅羊毛本是黑色产业链中的冰山一角，甚至严格来说更偏向灰产。</a:t>
            </a:r>
            <a:r>
              <a:rPr lang="zh-CN" altLang="en-US" dirty="0" smtClean="0"/>
              <a:t>当</a:t>
            </a:r>
            <a:r>
              <a:rPr lang="zh-CN" altLang="en-US" dirty="0"/>
              <a:t>当我们认真</a:t>
            </a:r>
            <a:r>
              <a:rPr lang="zh-CN" altLang="en-US" dirty="0" smtClean="0"/>
              <a:t>取证</a:t>
            </a:r>
            <a:r>
              <a:rPr lang="zh-CN" altLang="en-US" dirty="0"/>
              <a:t>，剖析之后，能发现它在黑产之外也已经逐渐发展成了一种社会现象。整个</a:t>
            </a:r>
            <a:r>
              <a:rPr lang="zh-CN" altLang="en-US" dirty="0" smtClean="0"/>
              <a:t>产业链</a:t>
            </a:r>
            <a:r>
              <a:rPr lang="zh-CN" altLang="en-US" dirty="0"/>
              <a:t>背后，其实还有更多值得我们反思的东西。 </a:t>
            </a:r>
            <a:endParaRPr lang="en-US" altLang="zh-CN" dirty="0" smtClean="0"/>
          </a:p>
          <a:p>
            <a:r>
              <a:rPr lang="zh-CN" altLang="en-US" dirty="0"/>
              <a:t>一种社会现象的背后往往存在错综复杂的利益关系，只修复其中一环也很难改善</a:t>
            </a:r>
            <a:r>
              <a:rPr lang="zh-CN" altLang="en-US" dirty="0" smtClean="0"/>
              <a:t>大局</a:t>
            </a:r>
            <a:r>
              <a:rPr lang="zh-CN" altLang="en-US" dirty="0"/>
              <a:t>。要想完全解决问题，需要社会各界的通力合作。 </a:t>
            </a:r>
            <a:br>
              <a:rPr lang="zh-CN" altLang="en-US" dirty="0"/>
            </a:br>
            <a:r>
              <a:rPr lang="zh-CN" altLang="en-US" dirty="0"/>
              <a:t/>
            </a:r>
            <a:br>
              <a:rPr lang="zh-CN" altLang="en-US" dirty="0"/>
            </a:br>
            <a:r>
              <a:rPr lang="zh-CN" altLang="en-US" dirty="0"/>
              <a:t> </a:t>
            </a:r>
            <a:br>
              <a:rPr lang="zh-CN" altLang="en-US" dirty="0"/>
            </a:br>
            <a:endParaRPr lang="zh-CN" altLang="en-US" dirty="0"/>
          </a:p>
        </p:txBody>
      </p:sp>
    </p:spTree>
    <p:extLst>
      <p:ext uri="{BB962C8B-B14F-4D97-AF65-F5344CB8AC3E}">
        <p14:creationId xmlns:p14="http://schemas.microsoft.com/office/powerpoint/2010/main" val="402329168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技术是</a:t>
            </a:r>
            <a:r>
              <a:rPr lang="zh-CN" altLang="en-US" dirty="0"/>
              <a:t>双刃剑，既可以造福人类，也可以危害人类。</a:t>
            </a:r>
            <a:endParaRPr lang="en-US" altLang="zh-CN" dirty="0"/>
          </a:p>
          <a:p>
            <a:r>
              <a:rPr lang="zh-CN" altLang="en-US" dirty="0"/>
              <a:t>我们该做什么？</a:t>
            </a:r>
            <a:endParaRPr lang="en-US" altLang="zh-CN" dirty="0"/>
          </a:p>
          <a:p>
            <a:pPr lvl="1"/>
            <a:r>
              <a:rPr lang="zh-CN" altLang="en-US" sz="2800" dirty="0"/>
              <a:t>忽视和逃避都不能解决问题，单纯的批判也毫无意义。只有正视、承认这些问题的存在，了解问题背后的原因，才能想办法减少黑暗，增加光明。 </a:t>
            </a:r>
            <a:br>
              <a:rPr lang="zh-CN" altLang="en-US" sz="2800" dirty="0"/>
            </a:br>
            <a:endParaRPr lang="zh-CN" altLang="en-US" sz="2800" dirty="0"/>
          </a:p>
        </p:txBody>
      </p:sp>
    </p:spTree>
    <p:extLst>
      <p:ext uri="{BB962C8B-B14F-4D97-AF65-F5344CB8AC3E}">
        <p14:creationId xmlns:p14="http://schemas.microsoft.com/office/powerpoint/2010/main" val="373842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ctr"/>
            <a:r>
              <a:rPr lang="zh-CN" altLang="en-US" smtClean="0"/>
              <a:t>谢谢大家！</a:t>
            </a:r>
            <a:endParaRPr lang="zh-CN" altLang="en-US"/>
          </a:p>
        </p:txBody>
      </p:sp>
      <p:sp>
        <p:nvSpPr>
          <p:cNvPr id="5" name="文本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6567451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ctr"/>
            <a:r>
              <a:rPr lang="zh-CN" altLang="en-US" dirty="0" smtClean="0"/>
              <a:t>引言</a:t>
            </a:r>
            <a:endParaRPr lang="zh-CN" altLang="en-US" dirty="0"/>
          </a:p>
        </p:txBody>
      </p:sp>
      <p:sp>
        <p:nvSpPr>
          <p:cNvPr id="5" name="文本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75053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err="1"/>
              <a:t>WannaCry</a:t>
            </a:r>
            <a:r>
              <a:rPr lang="zh-CN" altLang="en-US" dirty="0"/>
              <a:t>勒索病毒席卷全球</a:t>
            </a:r>
          </a:p>
        </p:txBody>
      </p:sp>
      <p:sp>
        <p:nvSpPr>
          <p:cNvPr id="6" name="内容占位符 5"/>
          <p:cNvSpPr>
            <a:spLocks noGrp="1"/>
          </p:cNvSpPr>
          <p:nvPr>
            <p:ph sz="half" idx="2"/>
          </p:nvPr>
        </p:nvSpPr>
        <p:spPr/>
        <p:txBody>
          <a:bodyPr/>
          <a:lstStyle/>
          <a:p>
            <a:r>
              <a:rPr lang="en-US" altLang="zh-CN" dirty="0" smtClean="0"/>
              <a:t>2017.5.12</a:t>
            </a:r>
            <a:r>
              <a:rPr lang="zh-CN" altLang="en-US" dirty="0" smtClean="0"/>
              <a:t>：一</a:t>
            </a:r>
            <a:r>
              <a:rPr lang="zh-CN" altLang="en-US" dirty="0"/>
              <a:t>款名为</a:t>
            </a:r>
            <a:r>
              <a:rPr lang="en-US" altLang="zh-CN" dirty="0" err="1"/>
              <a:t>Wannacry</a:t>
            </a:r>
            <a:r>
              <a:rPr lang="zh-CN" altLang="en-US" dirty="0"/>
              <a:t>的蠕虫勒索软件袭击全球网络，这被认为是迄今为止最巨大的勒索交费活动，影响到近百个国家上千家企业及公共</a:t>
            </a:r>
            <a:r>
              <a:rPr lang="zh-CN" altLang="en-US" dirty="0" smtClean="0"/>
              <a:t>组织</a:t>
            </a:r>
            <a:r>
              <a:rPr lang="zh-CN" altLang="en-US" dirty="0"/>
              <a:t>。</a:t>
            </a:r>
          </a:p>
        </p:txBody>
      </p:sp>
      <p:pic>
        <p:nvPicPr>
          <p:cNvPr id="1026" name="Picture 2" descr="1495512088577492.jpe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426765" y="1825625"/>
            <a:ext cx="5745435" cy="4313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13610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sz="half" idx="2"/>
          </p:nvPr>
        </p:nvPicPr>
        <p:blipFill>
          <a:blip r:embed="rId2"/>
          <a:stretch>
            <a:fillRect/>
          </a:stretch>
        </p:blipFill>
        <p:spPr>
          <a:xfrm>
            <a:off x="5772151" y="1821437"/>
            <a:ext cx="5581649" cy="4190281"/>
          </a:xfrm>
          <a:prstGeom prst="rect">
            <a:avLst/>
          </a:prstGeom>
        </p:spPr>
      </p:pic>
      <p:pic>
        <p:nvPicPr>
          <p:cNvPr id="2050" name="Picture 2" descr="C_uUDi_XgAA9wBW.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1527901" y="1821437"/>
            <a:ext cx="3233737" cy="4311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1563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5" name="内容占位符 4"/>
          <p:cNvPicPr>
            <a:picLocks noGrp="1" noChangeAspect="1"/>
          </p:cNvPicPr>
          <p:nvPr>
            <p:ph sz="half" idx="1"/>
          </p:nvPr>
        </p:nvPicPr>
        <p:blipFill>
          <a:blip r:embed="rId2"/>
          <a:stretch>
            <a:fillRect/>
          </a:stretch>
        </p:blipFill>
        <p:spPr>
          <a:xfrm>
            <a:off x="1794529" y="1825625"/>
            <a:ext cx="3268942" cy="4351338"/>
          </a:xfrm>
          <a:prstGeom prst="rect">
            <a:avLst/>
          </a:prstGeom>
        </p:spPr>
      </p:pic>
      <p:pic>
        <p:nvPicPr>
          <p:cNvPr id="6" name="内容占位符 5"/>
          <p:cNvPicPr>
            <a:picLocks noGrp="1" noChangeAspect="1"/>
          </p:cNvPicPr>
          <p:nvPr>
            <p:ph sz="half" idx="2"/>
          </p:nvPr>
        </p:nvPicPr>
        <p:blipFill>
          <a:blip r:embed="rId3"/>
          <a:stretch>
            <a:fillRect/>
          </a:stretch>
        </p:blipFill>
        <p:spPr>
          <a:xfrm>
            <a:off x="6172200" y="2480607"/>
            <a:ext cx="5181600" cy="3041373"/>
          </a:xfrm>
          <a:prstGeom prst="rect">
            <a:avLst/>
          </a:prstGeom>
        </p:spPr>
      </p:pic>
    </p:spTree>
    <p:extLst>
      <p:ext uri="{BB962C8B-B14F-4D97-AF65-F5344CB8AC3E}">
        <p14:creationId xmlns:p14="http://schemas.microsoft.com/office/powerpoint/2010/main" val="271430321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TM02900722[[fn=离子会议室]]</Template>
  <TotalTime>359</TotalTime>
  <Words>6031</Words>
  <Application>Microsoft Macintosh PowerPoint</Application>
  <PresentationFormat>宽屏</PresentationFormat>
  <Paragraphs>310</Paragraphs>
  <Slides>59</Slides>
  <Notes>31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59</vt:i4>
      </vt:variant>
    </vt:vector>
  </HeadingPairs>
  <TitlesOfParts>
    <vt:vector size="66" baseType="lpstr">
      <vt:lpstr>Arial</vt:lpstr>
      <vt:lpstr>Calibri</vt:lpstr>
      <vt:lpstr>Calibri Light</vt:lpstr>
      <vt:lpstr>Wingdings</vt:lpstr>
      <vt:lpstr>方正舒体</vt:lpstr>
      <vt:lpstr>宋体</vt:lpstr>
      <vt:lpstr>Office 主题</vt:lpstr>
      <vt:lpstr>网络的攻与防</vt:lpstr>
      <vt:lpstr>PowerPoint 演示文稿</vt:lpstr>
      <vt:lpstr>PowerPoint 演示文稿</vt:lpstr>
      <vt:lpstr>PowerPoint 演示文稿</vt:lpstr>
      <vt:lpstr>PowerPoint 演示文稿</vt:lpstr>
      <vt:lpstr>引言</vt:lpstr>
      <vt:lpstr>WannaCry勒索病毒席卷全球</vt:lpstr>
      <vt:lpstr>PowerPoint 演示文稿</vt:lpstr>
      <vt:lpstr>PowerPoint 演示文稿</vt:lpstr>
      <vt:lpstr>这是一个互联网营销故事</vt:lpstr>
      <vt:lpstr>PowerPoint 演示文稿</vt:lpstr>
      <vt:lpstr>PowerPoint 演示文稿</vt:lpstr>
      <vt:lpstr>DNS服务提供商Dyn遭受DDoS攻击(2016.10)</vt:lpstr>
      <vt:lpstr>PowerPoint 演示文稿</vt:lpstr>
      <vt:lpstr>隐私数据泄露</vt:lpstr>
      <vt:lpstr>PowerPoint 演示文稿</vt:lpstr>
      <vt:lpstr>PowerPoint 演示文稿</vt:lpstr>
      <vt:lpstr>PowerPoint 演示文稿</vt:lpstr>
      <vt:lpstr>2016.06 扎克伯格Twitter和Pinterest账号被侵</vt:lpstr>
      <vt:lpstr>机密泄露</vt:lpstr>
      <vt:lpstr>巴拿马文件(2016.05)</vt:lpstr>
      <vt:lpstr>泄漏的文件规模</vt:lpstr>
      <vt:lpstr>PowerPoint 演示文稿</vt:lpstr>
      <vt:lpstr>金融安全</vt:lpstr>
      <vt:lpstr>银行被盗(2016.02) </vt:lpstr>
      <vt:lpstr>银行被盗事件：不止一起</vt:lpstr>
      <vt:lpstr>双十一，黑产的盛宴</vt:lpstr>
      <vt:lpstr>双十一，是购物者的狂欢，也是黑产的盛宴</vt:lpstr>
      <vt:lpstr>双11钱一个月，是卡商们最忙碌的时候</vt:lpstr>
      <vt:lpstr>PowerPoint 演示文稿</vt:lpstr>
      <vt:lpstr>专业的抢购软件</vt:lpstr>
      <vt:lpstr>打码</vt:lpstr>
      <vt:lpstr>人工智能打码</vt:lpstr>
      <vt:lpstr>人工智能打码</vt:lpstr>
      <vt:lpstr>人工智能暂时还无法识别这种变态的验证</vt:lpstr>
      <vt:lpstr>终极武器：人工打码</vt:lpstr>
      <vt:lpstr>快速更换IP地址</vt:lpstr>
      <vt:lpstr>撸货大军</vt:lpstr>
      <vt:lpstr>“销赃者”</vt:lpstr>
      <vt:lpstr>规模有多大</vt:lpstr>
      <vt:lpstr>薅羊毛的产业链</vt:lpstr>
      <vt:lpstr>1. 手机卡商 </vt:lpstr>
      <vt:lpstr>猫池软件</vt:lpstr>
      <vt:lpstr>2. 接码平台</vt:lpstr>
      <vt:lpstr>打码平台</vt:lpstr>
      <vt:lpstr>4 改机工具</vt:lpstr>
      <vt:lpstr>PowerPoint 演示文稿</vt:lpstr>
      <vt:lpstr>5 按键精灵</vt:lpstr>
      <vt:lpstr>PowerPoint 演示文稿</vt:lpstr>
      <vt:lpstr>6. 群控系统</vt:lpstr>
      <vt:lpstr>群控系统的架构</vt:lpstr>
      <vt:lpstr>PowerPoint 演示文稿</vt:lpstr>
      <vt:lpstr>PowerPoint 演示文稿</vt:lpstr>
      <vt:lpstr>PowerPoint 演示文稿</vt:lpstr>
      <vt:lpstr>PowerPoint 演示文稿</vt:lpstr>
      <vt:lpstr>7. 开发者</vt:lpstr>
      <vt:lpstr>总结</vt:lpstr>
      <vt:lpstr>PowerPoint 演示文稿</vt:lpstr>
      <vt:lpstr>谢谢大家！</vt:lpstr>
    </vt:vector>
  </TitlesOfParts>
  <Manager/>
  <Company/>
  <LinksUpToDate>false</LinksUpToDate>
  <SharedDoc>false</SharedDoc>
  <HyperlinkBase/>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网络的攻与防</dc:title>
  <dc:subject/>
  <dc:creator>宋宇波</dc:creator>
  <cp:keywords/>
  <dc:description/>
  <cp:lastModifiedBy>DTT0131</cp:lastModifiedBy>
  <cp:revision>27</cp:revision>
  <dcterms:created xsi:type="dcterms:W3CDTF">2017-11-23T15:44:43Z</dcterms:created>
  <dcterms:modified xsi:type="dcterms:W3CDTF">2017-11-29T04:39:04Z</dcterms:modified>
  <cp:category/>
</cp:coreProperties>
</file>